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313" r:id="rId2"/>
    <p:sldId id="314" r:id="rId3"/>
    <p:sldId id="344" r:id="rId4"/>
    <p:sldId id="331" r:id="rId5"/>
    <p:sldId id="317" r:id="rId6"/>
    <p:sldId id="318" r:id="rId7"/>
    <p:sldId id="371" r:id="rId8"/>
    <p:sldId id="330" r:id="rId9"/>
    <p:sldId id="319" r:id="rId10"/>
    <p:sldId id="329" r:id="rId11"/>
    <p:sldId id="333" r:id="rId12"/>
    <p:sldId id="334" r:id="rId13"/>
    <p:sldId id="336" r:id="rId14"/>
    <p:sldId id="335" r:id="rId15"/>
    <p:sldId id="332" r:id="rId16"/>
    <p:sldId id="327" r:id="rId17"/>
    <p:sldId id="328" r:id="rId18"/>
    <p:sldId id="354" r:id="rId19"/>
    <p:sldId id="357" r:id="rId20"/>
    <p:sldId id="360" r:id="rId21"/>
    <p:sldId id="359" r:id="rId22"/>
    <p:sldId id="362" r:id="rId23"/>
    <p:sldId id="361" r:id="rId24"/>
    <p:sldId id="363" r:id="rId25"/>
    <p:sldId id="343" r:id="rId26"/>
    <p:sldId id="337" r:id="rId27"/>
    <p:sldId id="342" r:id="rId28"/>
    <p:sldId id="400" r:id="rId29"/>
    <p:sldId id="338" r:id="rId30"/>
    <p:sldId id="341" r:id="rId31"/>
    <p:sldId id="340" r:id="rId32"/>
    <p:sldId id="339" r:id="rId33"/>
    <p:sldId id="346" r:id="rId34"/>
    <p:sldId id="348" r:id="rId35"/>
    <p:sldId id="347" r:id="rId36"/>
    <p:sldId id="366" r:id="rId37"/>
    <p:sldId id="369" r:id="rId38"/>
    <p:sldId id="368" r:id="rId39"/>
    <p:sldId id="365" r:id="rId40"/>
    <p:sldId id="367" r:id="rId41"/>
    <p:sldId id="401" r:id="rId42"/>
    <p:sldId id="372" r:id="rId43"/>
    <p:sldId id="364" r:id="rId44"/>
    <p:sldId id="373" r:id="rId45"/>
    <p:sldId id="374" r:id="rId46"/>
    <p:sldId id="378" r:id="rId47"/>
    <p:sldId id="377" r:id="rId48"/>
    <p:sldId id="375" r:id="rId49"/>
    <p:sldId id="379" r:id="rId50"/>
    <p:sldId id="391" r:id="rId51"/>
    <p:sldId id="382" r:id="rId52"/>
    <p:sldId id="383" r:id="rId53"/>
    <p:sldId id="381" r:id="rId54"/>
    <p:sldId id="380" r:id="rId55"/>
    <p:sldId id="392" r:id="rId56"/>
    <p:sldId id="396" r:id="rId57"/>
    <p:sldId id="397" r:id="rId58"/>
    <p:sldId id="393" r:id="rId59"/>
    <p:sldId id="394" r:id="rId60"/>
    <p:sldId id="398" r:id="rId61"/>
    <p:sldId id="384" r:id="rId62"/>
    <p:sldId id="385" r:id="rId63"/>
    <p:sldId id="386" r:id="rId64"/>
    <p:sldId id="387" r:id="rId65"/>
    <p:sldId id="389" r:id="rId66"/>
    <p:sldId id="390" r:id="rId67"/>
    <p:sldId id="388" r:id="rId68"/>
  </p:sldIdLst>
  <p:sldSz cx="9144000" cy="5143500" type="screen16x9"/>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787289-BE7F-4086-ABF7-8C41E5FF6BD0}" v="43" dt="2023-02-21T10:50:02.78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63780" autoAdjust="0"/>
  </p:normalViewPr>
  <p:slideViewPr>
    <p:cSldViewPr>
      <p:cViewPr varScale="1">
        <p:scale>
          <a:sx n="163" d="100"/>
          <a:sy n="163" d="100"/>
        </p:scale>
        <p:origin x="156" y="21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6" d="100"/>
          <a:sy n="96" d="100"/>
        </p:scale>
        <p:origin x="364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C4F643-5A7D-48EF-B0A3-9EC91B989684}" type="datetimeFigureOut">
              <a:rPr lang="nl-NL" smtClean="0"/>
              <a:pPr/>
              <a:t>23-2-2023</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97779-DC7C-4177-846F-8D0577A976D5}" type="slidenum">
              <a:rPr lang="nl-NL" smtClean="0"/>
              <a:pPr/>
              <a:t>‹nr.›</a:t>
            </a:fld>
            <a:endParaRPr lang="nl-NL"/>
          </a:p>
        </p:txBody>
      </p:sp>
    </p:spTree>
    <p:extLst>
      <p:ext uri="{BB962C8B-B14F-4D97-AF65-F5344CB8AC3E}">
        <p14:creationId xmlns:p14="http://schemas.microsoft.com/office/powerpoint/2010/main" val="2647872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03297779-DC7C-4177-846F-8D0577A976D5}" type="slidenum">
              <a:rPr lang="nl-NL" smtClean="0"/>
              <a:pPr/>
              <a:t>1</a:t>
            </a:fld>
            <a:endParaRPr lang="nl-NL"/>
          </a:p>
        </p:txBody>
      </p:sp>
    </p:spTree>
    <p:extLst>
      <p:ext uri="{BB962C8B-B14F-4D97-AF65-F5344CB8AC3E}">
        <p14:creationId xmlns:p14="http://schemas.microsoft.com/office/powerpoint/2010/main" val="919296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3297779-DC7C-4177-846F-8D0577A976D5}" type="slidenum">
              <a:rPr lang="nl-NL" smtClean="0"/>
              <a:pPr/>
              <a:t>40</a:t>
            </a:fld>
            <a:endParaRPr lang="nl-NL"/>
          </a:p>
        </p:txBody>
      </p:sp>
    </p:spTree>
    <p:extLst>
      <p:ext uri="{BB962C8B-B14F-4D97-AF65-F5344CB8AC3E}">
        <p14:creationId xmlns:p14="http://schemas.microsoft.com/office/powerpoint/2010/main" val="582300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3297779-DC7C-4177-846F-8D0577A976D5}" type="slidenum">
              <a:rPr lang="nl-NL" smtClean="0"/>
              <a:pPr/>
              <a:t>62</a:t>
            </a:fld>
            <a:endParaRPr lang="nl-NL"/>
          </a:p>
        </p:txBody>
      </p:sp>
    </p:spTree>
    <p:extLst>
      <p:ext uri="{BB962C8B-B14F-4D97-AF65-F5344CB8AC3E}">
        <p14:creationId xmlns:p14="http://schemas.microsoft.com/office/powerpoint/2010/main" val="3241930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25"/>
            <a:ext cx="7772400" cy="1102519"/>
          </a:xfrm>
        </p:spPr>
        <p:txBody>
          <a:bodyPr/>
          <a:lstStyle/>
          <a:p>
            <a:r>
              <a:rPr lang="nl-NL"/>
              <a:t>Klik om de stijl te bewerken</a:t>
            </a:r>
          </a:p>
        </p:txBody>
      </p:sp>
      <p:sp>
        <p:nvSpPr>
          <p:cNvPr id="3" name="Ondertitel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941D2D-3826-46C6-A92F-3B4BCC0EC839}"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902672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8BEFDB-6F25-4F11-9325-8497B38A6E6F}"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2113650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80"/>
            <a:ext cx="2057400" cy="4388644"/>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05980"/>
            <a:ext cx="6019800" cy="4388644"/>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02F5B3-46C1-4734-9A62-368758516ED2}"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3913102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p>
            <a:r>
              <a:rPr lang="nl-NL"/>
              <a:t>Klik om de stijl te bewerken</a:t>
            </a:r>
          </a:p>
        </p:txBody>
      </p:sp>
      <p:sp>
        <p:nvSpPr>
          <p:cNvPr id="3" name="Tijdelijke aanduiding voor tekst 2"/>
          <p:cNvSpPr>
            <a:spLocks noGrp="1"/>
          </p:cNvSpPr>
          <p:nvPr>
            <p:ph type="body" sz="half" idx="1"/>
          </p:nvPr>
        </p:nvSpPr>
        <p:spPr>
          <a:xfrm>
            <a:off x="457200" y="1200151"/>
            <a:ext cx="4038600" cy="339447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200151"/>
            <a:ext cx="4038600" cy="339447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19186A-CF05-43BB-8880-B4CACFEA5810}"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736313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AAAA89-2DF9-417F-A3B8-4E914317EC76}"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1744401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4CC48B-C914-4145-871D-CD43887A84A1}"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1181236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F27FB5-2A30-4834-902C-3CBCC3BEFFF3}"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231303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519D00-CAB9-44BC-8545-F44F131FED12}"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2961348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A6E46C-10AA-46E6-B6DE-D0959F52783B}"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2208377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66589A9-47C8-473A-A3DE-72B64C8609CE}"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2138003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13" y="204787"/>
            <a:ext cx="3008313" cy="871538"/>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DDD602-B60C-401A-BEA7-A84043214697}"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3698496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1"/>
            <a:ext cx="5486400" cy="425054"/>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2BECB7-ACFA-4607-96A7-7BCB0033934A}"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2381747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8196"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nl-NL">
              <a:solidFill>
                <a:srgbClr val="FFFFFF"/>
              </a:solidFill>
            </a:endParaRPr>
          </a:p>
        </p:txBody>
      </p:sp>
      <p:sp>
        <p:nvSpPr>
          <p:cNvPr id="8197"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nl-NL">
              <a:solidFill>
                <a:srgbClr val="FFFFFF"/>
              </a:solidFill>
            </a:endParaRPr>
          </a:p>
        </p:txBody>
      </p:sp>
      <p:sp>
        <p:nvSpPr>
          <p:cNvPr id="8198"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8B4852B0-0825-4DC8-8DAD-8DB7896A3A0B}" type="slidenum">
              <a:rPr lang="nl-NL">
                <a:solidFill>
                  <a:srgbClr val="FFFFFF"/>
                </a:solidFill>
              </a:rPr>
              <a:pPr fontAlgn="base">
                <a:spcBef>
                  <a:spcPct val="0"/>
                </a:spcBef>
                <a:spcAft>
                  <a:spcPct val="0"/>
                </a:spcAft>
                <a:defRPr/>
              </a:pPr>
              <a:t>‹nr.›</a:t>
            </a:fld>
            <a:endParaRPr lang="nl-NL">
              <a:solidFill>
                <a:srgbClr val="FFFFFF"/>
              </a:solidFill>
            </a:endParaRPr>
          </a:p>
        </p:txBody>
      </p:sp>
    </p:spTree>
    <p:extLst>
      <p:ext uri="{BB962C8B-B14F-4D97-AF65-F5344CB8AC3E}">
        <p14:creationId xmlns:p14="http://schemas.microsoft.com/office/powerpoint/2010/main" val="232558375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hyperlink" Target="https://www.1stvision.com/machine-vision-solutions/2018/01/what-are-global-shutters-and-rolling-shutters-in-machine-vision-cameras.html" TargetMode="Externa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hyperlink" Target="http://docplayer.net/49382317-Noiv1sn5000a-vita-megapixel-75-fps-global-shutter-cmos-image-sensor.html"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clarkvision.com/articles/dark-current-suppression-technology/"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34579"/>
            <a:ext cx="8229600" cy="1296145"/>
          </a:xfrm>
        </p:spPr>
        <p:txBody>
          <a:bodyPr/>
          <a:lstStyle/>
          <a:p>
            <a:r>
              <a:rPr lang="nl-NL" dirty="0">
                <a:solidFill>
                  <a:srgbClr val="FFFF00"/>
                </a:solidFill>
              </a:rPr>
              <a:t>Flats, bias en </a:t>
            </a:r>
            <a:r>
              <a:rPr lang="nl-NL" dirty="0" err="1">
                <a:solidFill>
                  <a:srgbClr val="FFFF00"/>
                </a:solidFill>
              </a:rPr>
              <a:t>darks</a:t>
            </a:r>
            <a:br>
              <a:rPr lang="nl-NL" sz="2000" dirty="0">
                <a:solidFill>
                  <a:srgbClr val="FFFF00"/>
                </a:solidFill>
              </a:rPr>
            </a:br>
            <a:r>
              <a:rPr lang="nl-NL" sz="2800" dirty="0">
                <a:solidFill>
                  <a:srgbClr val="FFFF00"/>
                </a:solidFill>
              </a:rPr>
              <a:t>hoe daarmee om te gaan?</a:t>
            </a:r>
          </a:p>
        </p:txBody>
      </p:sp>
      <p:sp>
        <p:nvSpPr>
          <p:cNvPr id="3" name="Tijdelijke aanduiding voor inhoud 2"/>
          <p:cNvSpPr>
            <a:spLocks noGrp="1"/>
          </p:cNvSpPr>
          <p:nvPr>
            <p:ph idx="1"/>
          </p:nvPr>
        </p:nvSpPr>
        <p:spPr>
          <a:xfrm>
            <a:off x="683568" y="1347614"/>
            <a:ext cx="7920880" cy="2355726"/>
          </a:xfrm>
        </p:spPr>
        <p:txBody>
          <a:bodyPr/>
          <a:lstStyle/>
          <a:p>
            <a:pPr marL="0" indent="0">
              <a:buNone/>
            </a:pPr>
            <a:r>
              <a:rPr lang="nl-NL" sz="1600" dirty="0">
                <a:solidFill>
                  <a:srgbClr val="FFFF00"/>
                </a:solidFill>
              </a:rPr>
              <a:t>Bij </a:t>
            </a:r>
            <a:r>
              <a:rPr lang="nl-NL" sz="1600" dirty="0" err="1">
                <a:solidFill>
                  <a:srgbClr val="FFFF00"/>
                </a:solidFill>
              </a:rPr>
              <a:t>astrofotografie</a:t>
            </a:r>
            <a:r>
              <a:rPr lang="nl-NL" sz="1600" dirty="0">
                <a:solidFill>
                  <a:srgbClr val="FFFF00"/>
                </a:solidFill>
              </a:rPr>
              <a:t> wordt een bepaalde workflow gebruikt om tot optimale resultaten te komen.</a:t>
            </a:r>
          </a:p>
          <a:p>
            <a:pPr marL="0" indent="0">
              <a:buNone/>
            </a:pPr>
            <a:r>
              <a:rPr lang="nl-NL" sz="1600" dirty="0">
                <a:solidFill>
                  <a:srgbClr val="FFFF00"/>
                </a:solidFill>
              </a:rPr>
              <a:t>Flats, bias en </a:t>
            </a:r>
            <a:r>
              <a:rPr lang="nl-NL" sz="1600" dirty="0" err="1">
                <a:solidFill>
                  <a:srgbClr val="FFFF00"/>
                </a:solidFill>
              </a:rPr>
              <a:t>darks</a:t>
            </a:r>
            <a:r>
              <a:rPr lang="nl-NL" sz="1600" dirty="0">
                <a:solidFill>
                  <a:srgbClr val="FFFF00"/>
                </a:solidFill>
              </a:rPr>
              <a:t> zijn zgn. kalibratieframes die in deze workflow gebruikt worden om de astro-opnamen te verbeteren</a:t>
            </a:r>
          </a:p>
          <a:p>
            <a:pPr marL="0" indent="0">
              <a:buNone/>
            </a:pPr>
            <a:endParaRPr lang="nl-NL" sz="1600" dirty="0">
              <a:solidFill>
                <a:srgbClr val="FFFF00"/>
              </a:solidFill>
            </a:endParaRPr>
          </a:p>
          <a:p>
            <a:pPr marL="0" indent="0">
              <a:buNone/>
            </a:pPr>
            <a:r>
              <a:rPr lang="nl-NL" sz="1600" dirty="0">
                <a:solidFill>
                  <a:srgbClr val="FFFF00"/>
                </a:solidFill>
              </a:rPr>
              <a:t>Deze workflow is ontstaan in de beginperiode van de digitale fotografie.</a:t>
            </a:r>
          </a:p>
          <a:p>
            <a:pPr marL="0" indent="0">
              <a:buNone/>
            </a:pPr>
            <a:endParaRPr lang="nl-NL" sz="1600" dirty="0">
              <a:solidFill>
                <a:srgbClr val="FFFF00"/>
              </a:solidFill>
            </a:endParaRPr>
          </a:p>
          <a:p>
            <a:pPr marL="0" indent="0">
              <a:buNone/>
            </a:pPr>
            <a:r>
              <a:rPr lang="nl-NL" sz="1600" dirty="0">
                <a:solidFill>
                  <a:srgbClr val="FFFF00"/>
                </a:solidFill>
              </a:rPr>
              <a:t>De eigenschappen van sensoren zijn ondertussen enorm veel beter geworden en heeft dat consequenties voor de gebruikelijke workflow?</a:t>
            </a:r>
          </a:p>
          <a:p>
            <a:pPr marL="0" indent="0">
              <a:buNone/>
            </a:pPr>
            <a:endParaRPr lang="nl-NL" sz="1600" dirty="0">
              <a:solidFill>
                <a:srgbClr val="FFFF00"/>
              </a:solidFill>
            </a:endParaRPr>
          </a:p>
          <a:p>
            <a:pPr marL="0" indent="0">
              <a:buNone/>
            </a:pPr>
            <a:r>
              <a:rPr lang="nl-NL" sz="1600" dirty="0">
                <a:solidFill>
                  <a:srgbClr val="FFFF00"/>
                </a:solidFill>
              </a:rPr>
              <a:t>In dit verhaal komen alleen CMOS sensoren aan de orde en  de experimenten zijn alleen uitgevoerd met Canon of ZWO camera’s. </a:t>
            </a:r>
          </a:p>
          <a:p>
            <a:pPr marL="0" indent="0">
              <a:buNone/>
            </a:pPr>
            <a:endParaRPr lang="nl-NL" sz="1600" dirty="0">
              <a:solidFill>
                <a:srgbClr val="FFFF00"/>
              </a:solidFill>
            </a:endParaRPr>
          </a:p>
        </p:txBody>
      </p:sp>
      <p:sp>
        <p:nvSpPr>
          <p:cNvPr id="4" name="Tekstvak 3"/>
          <p:cNvSpPr txBox="1"/>
          <p:nvPr/>
        </p:nvSpPr>
        <p:spPr>
          <a:xfrm>
            <a:off x="7789716" y="4499403"/>
            <a:ext cx="1170513" cy="523220"/>
          </a:xfrm>
          <a:prstGeom prst="rect">
            <a:avLst/>
          </a:prstGeom>
          <a:noFill/>
        </p:spPr>
        <p:txBody>
          <a:bodyPr wrap="none" rtlCol="0">
            <a:spAutoFit/>
          </a:bodyPr>
          <a:lstStyle/>
          <a:p>
            <a:r>
              <a:rPr lang="nl-NL" sz="1400" dirty="0" err="1">
                <a:solidFill>
                  <a:srgbClr val="FFFF00"/>
                </a:solidFill>
              </a:rPr>
              <a:t>Jac</a:t>
            </a:r>
            <a:r>
              <a:rPr lang="nl-NL" sz="1400" dirty="0">
                <a:solidFill>
                  <a:srgbClr val="FFFF00"/>
                </a:solidFill>
              </a:rPr>
              <a:t> </a:t>
            </a:r>
            <a:r>
              <a:rPr lang="nl-NL" sz="1400" dirty="0" err="1">
                <a:solidFill>
                  <a:srgbClr val="FFFF00"/>
                </a:solidFill>
              </a:rPr>
              <a:t>Brosens</a:t>
            </a:r>
            <a:endParaRPr lang="nl-NL" sz="1400" dirty="0">
              <a:solidFill>
                <a:srgbClr val="FFFF00"/>
              </a:solidFill>
            </a:endParaRPr>
          </a:p>
          <a:p>
            <a:r>
              <a:rPr lang="nl-NL" sz="1400" dirty="0">
                <a:solidFill>
                  <a:srgbClr val="FFFF00"/>
                </a:solidFill>
              </a:rPr>
              <a:t>okt.  2019</a:t>
            </a:r>
          </a:p>
        </p:txBody>
      </p:sp>
    </p:spTree>
    <p:extLst>
      <p:ext uri="{BB962C8B-B14F-4D97-AF65-F5344CB8AC3E}">
        <p14:creationId xmlns:p14="http://schemas.microsoft.com/office/powerpoint/2010/main" val="329413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4554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1979712" y="4554503"/>
            <a:ext cx="4887620" cy="523220"/>
          </a:xfrm>
          <a:prstGeom prst="rect">
            <a:avLst/>
          </a:prstGeom>
          <a:noFill/>
        </p:spPr>
        <p:txBody>
          <a:bodyPr wrap="none" rtlCol="0">
            <a:spAutoFit/>
          </a:bodyPr>
          <a:lstStyle/>
          <a:p>
            <a:r>
              <a:rPr lang="nl-NL" sz="1400" dirty="0">
                <a:solidFill>
                  <a:srgbClr val="FFFF00"/>
                </a:solidFill>
              </a:rPr>
              <a:t>Verschil </a:t>
            </a:r>
            <a:r>
              <a:rPr lang="nl-NL" sz="1400" dirty="0" err="1">
                <a:solidFill>
                  <a:srgbClr val="FFFF00"/>
                </a:solidFill>
              </a:rPr>
              <a:t>geblurde</a:t>
            </a:r>
            <a:r>
              <a:rPr lang="nl-NL" sz="1400" dirty="0">
                <a:solidFill>
                  <a:srgbClr val="FFFF00"/>
                </a:solidFill>
              </a:rPr>
              <a:t> (onder) en niet </a:t>
            </a:r>
            <a:r>
              <a:rPr lang="nl-NL" sz="1400" dirty="0" err="1">
                <a:solidFill>
                  <a:srgbClr val="FFFF00"/>
                </a:solidFill>
              </a:rPr>
              <a:t>geblurde</a:t>
            </a:r>
            <a:r>
              <a:rPr lang="nl-NL" sz="1400" dirty="0">
                <a:solidFill>
                  <a:srgbClr val="FFFF00"/>
                </a:solidFill>
              </a:rPr>
              <a:t> master (boven).</a:t>
            </a:r>
          </a:p>
          <a:p>
            <a:r>
              <a:rPr lang="nl-NL" sz="1400" dirty="0">
                <a:solidFill>
                  <a:srgbClr val="FFFF00"/>
                </a:solidFill>
              </a:rPr>
              <a:t>Vanaf nu wordt de </a:t>
            </a:r>
            <a:r>
              <a:rPr lang="nl-NL" sz="1400" dirty="0" err="1">
                <a:solidFill>
                  <a:srgbClr val="FFFF00"/>
                </a:solidFill>
              </a:rPr>
              <a:t>geblurde</a:t>
            </a:r>
            <a:r>
              <a:rPr lang="nl-NL" sz="1400" dirty="0">
                <a:solidFill>
                  <a:srgbClr val="FFFF00"/>
                </a:solidFill>
              </a:rPr>
              <a:t> master testmaster genoemd.</a:t>
            </a:r>
          </a:p>
        </p:txBody>
      </p:sp>
    </p:spTree>
    <p:extLst>
      <p:ext uri="{BB962C8B-B14F-4D97-AF65-F5344CB8AC3E}">
        <p14:creationId xmlns:p14="http://schemas.microsoft.com/office/powerpoint/2010/main" val="3438385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91317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7020271" y="267494"/>
            <a:ext cx="2123729" cy="5047536"/>
          </a:xfrm>
          <a:prstGeom prst="rect">
            <a:avLst/>
          </a:prstGeom>
          <a:noFill/>
        </p:spPr>
        <p:txBody>
          <a:bodyPr wrap="square" rtlCol="0">
            <a:spAutoFit/>
          </a:bodyPr>
          <a:lstStyle/>
          <a:p>
            <a:endParaRPr lang="nl-NL" sz="1400" dirty="0"/>
          </a:p>
          <a:p>
            <a:r>
              <a:rPr lang="nl-NL" sz="1400" dirty="0">
                <a:solidFill>
                  <a:srgbClr val="FFFF00"/>
                </a:solidFill>
              </a:rPr>
              <a:t>Gekalibreerd met de </a:t>
            </a:r>
            <a:r>
              <a:rPr lang="nl-NL" sz="1400" dirty="0" err="1">
                <a:solidFill>
                  <a:srgbClr val="FFFF00"/>
                </a:solidFill>
              </a:rPr>
              <a:t>geblurde</a:t>
            </a:r>
            <a:r>
              <a:rPr lang="nl-NL" sz="1400" dirty="0">
                <a:solidFill>
                  <a:srgbClr val="FFFF00"/>
                </a:solidFill>
              </a:rPr>
              <a:t> master.</a:t>
            </a:r>
          </a:p>
          <a:p>
            <a:r>
              <a:rPr lang="nl-NL" sz="1400" dirty="0">
                <a:solidFill>
                  <a:srgbClr val="FFFF00"/>
                </a:solidFill>
              </a:rPr>
              <a:t>Van de centrale </a:t>
            </a:r>
            <a:r>
              <a:rPr lang="nl-NL" sz="1400" dirty="0" err="1">
                <a:solidFill>
                  <a:srgbClr val="FFFF00"/>
                </a:solidFill>
              </a:rPr>
              <a:t>crop</a:t>
            </a:r>
            <a:r>
              <a:rPr lang="nl-NL" sz="1400" dirty="0">
                <a:solidFill>
                  <a:srgbClr val="FFFF00"/>
                </a:solidFill>
              </a:rPr>
              <a:t> van 500 x 500 pixels zijn de </a:t>
            </a:r>
            <a:r>
              <a:rPr lang="nl-NL" sz="1400" dirty="0" err="1">
                <a:solidFill>
                  <a:srgbClr val="FFFF00"/>
                </a:solidFill>
              </a:rPr>
              <a:t>ADU’s</a:t>
            </a:r>
            <a:r>
              <a:rPr lang="nl-NL" sz="1400" dirty="0">
                <a:solidFill>
                  <a:srgbClr val="FFFF00"/>
                </a:solidFill>
              </a:rPr>
              <a:t> ;</a:t>
            </a:r>
          </a:p>
          <a:p>
            <a:r>
              <a:rPr lang="nl-NL" sz="1400" dirty="0">
                <a:solidFill>
                  <a:srgbClr val="FFFF00"/>
                </a:solidFill>
              </a:rPr>
              <a:t>     gemiddeld 37546</a:t>
            </a:r>
          </a:p>
          <a:p>
            <a:r>
              <a:rPr lang="nl-NL" sz="1400" dirty="0">
                <a:solidFill>
                  <a:srgbClr val="FFFF00"/>
                </a:solidFill>
              </a:rPr>
              <a:t>          </a:t>
            </a:r>
            <a:r>
              <a:rPr lang="nl-NL" sz="1400" dirty="0" err="1">
                <a:solidFill>
                  <a:srgbClr val="FFFF00"/>
                </a:solidFill>
              </a:rPr>
              <a:t>st.dev</a:t>
            </a:r>
            <a:r>
              <a:rPr lang="nl-NL" sz="1400" dirty="0">
                <a:solidFill>
                  <a:srgbClr val="FFFF00"/>
                </a:solidFill>
              </a:rPr>
              <a:t>.   14,41</a:t>
            </a:r>
          </a:p>
          <a:p>
            <a:endParaRPr lang="nl-NL" sz="1400" dirty="0">
              <a:solidFill>
                <a:schemeClr val="tx2"/>
              </a:solidFill>
            </a:endParaRPr>
          </a:p>
          <a:p>
            <a:endParaRPr lang="nl-NL" sz="1400" dirty="0">
              <a:solidFill>
                <a:schemeClr val="tx2"/>
              </a:solidFill>
            </a:endParaRPr>
          </a:p>
          <a:p>
            <a:endParaRPr lang="nl-NL" sz="1400" dirty="0">
              <a:solidFill>
                <a:srgbClr val="FFFF00"/>
              </a:solidFill>
            </a:endParaRPr>
          </a:p>
          <a:p>
            <a:r>
              <a:rPr lang="nl-NL" sz="1400" dirty="0">
                <a:solidFill>
                  <a:srgbClr val="FFFF00"/>
                </a:solidFill>
              </a:rPr>
              <a:t>Gekalibreerd  met de niet </a:t>
            </a:r>
            <a:r>
              <a:rPr lang="nl-NL" sz="1400" dirty="0" err="1">
                <a:solidFill>
                  <a:srgbClr val="FFFF00"/>
                </a:solidFill>
              </a:rPr>
              <a:t>geblurde</a:t>
            </a:r>
            <a:r>
              <a:rPr lang="nl-NL" sz="1400" dirty="0">
                <a:solidFill>
                  <a:srgbClr val="FFFF00"/>
                </a:solidFill>
              </a:rPr>
              <a:t> 200x-master. </a:t>
            </a:r>
          </a:p>
          <a:p>
            <a:r>
              <a:rPr lang="nl-NL" sz="1400" dirty="0">
                <a:solidFill>
                  <a:srgbClr val="FFFF00"/>
                </a:solidFill>
              </a:rPr>
              <a:t>Dit is dus het resultaat zoals dit in de praktijk (en ook verder in deze test) gebeurd.</a:t>
            </a:r>
          </a:p>
          <a:p>
            <a:endParaRPr lang="nl-NL" sz="1400" dirty="0">
              <a:solidFill>
                <a:srgbClr val="FFFF00"/>
              </a:solidFill>
            </a:endParaRPr>
          </a:p>
          <a:p>
            <a:pPr lvl="0"/>
            <a:r>
              <a:rPr lang="nl-NL" sz="1400" dirty="0">
                <a:solidFill>
                  <a:srgbClr val="FFFF00"/>
                </a:solidFill>
              </a:rPr>
              <a:t>   gemiddeld 37549</a:t>
            </a:r>
          </a:p>
          <a:p>
            <a:pPr lvl="0"/>
            <a:r>
              <a:rPr lang="nl-NL" sz="1400" dirty="0">
                <a:solidFill>
                  <a:srgbClr val="FFFF00"/>
                </a:solidFill>
              </a:rPr>
              <a:t>        </a:t>
            </a:r>
            <a:r>
              <a:rPr lang="nl-NL" sz="1400" dirty="0" err="1">
                <a:solidFill>
                  <a:srgbClr val="FFFF00"/>
                </a:solidFill>
              </a:rPr>
              <a:t>st.dev</a:t>
            </a:r>
            <a:r>
              <a:rPr lang="nl-NL" sz="1400" dirty="0">
                <a:solidFill>
                  <a:srgbClr val="FFFF00"/>
                </a:solidFill>
              </a:rPr>
              <a:t>.   92.09</a:t>
            </a:r>
          </a:p>
          <a:p>
            <a:endParaRPr lang="nl-NL" sz="1400" dirty="0"/>
          </a:p>
          <a:p>
            <a:endParaRPr lang="nl-NL" sz="1400" dirty="0"/>
          </a:p>
        </p:txBody>
      </p:sp>
    </p:spTree>
    <p:extLst>
      <p:ext uri="{BB962C8B-B14F-4D97-AF65-F5344CB8AC3E}">
        <p14:creationId xmlns:p14="http://schemas.microsoft.com/office/powerpoint/2010/main" val="298931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8142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6991159" y="915566"/>
            <a:ext cx="1944216" cy="3754874"/>
          </a:xfrm>
          <a:prstGeom prst="rect">
            <a:avLst/>
          </a:prstGeom>
          <a:noFill/>
        </p:spPr>
        <p:txBody>
          <a:bodyPr wrap="square" rtlCol="0">
            <a:spAutoFit/>
          </a:bodyPr>
          <a:lstStyle/>
          <a:p>
            <a:r>
              <a:rPr lang="nl-NL" sz="1400" dirty="0">
                <a:solidFill>
                  <a:srgbClr val="FFFF00"/>
                </a:solidFill>
              </a:rPr>
              <a:t>Master bestaand uit 128 flatframes</a:t>
            </a:r>
          </a:p>
          <a:p>
            <a:endParaRPr lang="nl-NL" sz="1400" dirty="0">
              <a:solidFill>
                <a:srgbClr val="FFFF00"/>
              </a:solidFill>
            </a:endParaRPr>
          </a:p>
          <a:p>
            <a:r>
              <a:rPr lang="nl-NL" sz="1400" dirty="0">
                <a:solidFill>
                  <a:srgbClr val="FFFF00"/>
                </a:solidFill>
              </a:rPr>
              <a:t>   </a:t>
            </a:r>
            <a:r>
              <a:rPr lang="nl-NL" sz="1400" dirty="0" err="1">
                <a:solidFill>
                  <a:srgbClr val="FFFF00"/>
                </a:solidFill>
              </a:rPr>
              <a:t>st.dev</a:t>
            </a:r>
            <a:r>
              <a:rPr lang="nl-NL" sz="1400" dirty="0">
                <a:solidFill>
                  <a:srgbClr val="FFFF00"/>
                </a:solidFill>
              </a:rPr>
              <a:t>. 92,19</a:t>
            </a: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r>
              <a:rPr lang="nl-NL" sz="1400" dirty="0">
                <a:solidFill>
                  <a:srgbClr val="FFFF00"/>
                </a:solidFill>
              </a:rPr>
              <a:t>Master 64 flatframes</a:t>
            </a:r>
          </a:p>
          <a:p>
            <a:endParaRPr lang="nl-NL" sz="1400" dirty="0">
              <a:solidFill>
                <a:srgbClr val="FFFF00"/>
              </a:solidFill>
            </a:endParaRPr>
          </a:p>
          <a:p>
            <a:r>
              <a:rPr lang="nl-NL" sz="1400" dirty="0">
                <a:solidFill>
                  <a:srgbClr val="FFFF00"/>
                </a:solidFill>
              </a:rPr>
              <a:t>  </a:t>
            </a:r>
            <a:r>
              <a:rPr lang="nl-NL" sz="1400" dirty="0" err="1">
                <a:solidFill>
                  <a:srgbClr val="FFFF00"/>
                </a:solidFill>
              </a:rPr>
              <a:t>st.dev</a:t>
            </a:r>
            <a:r>
              <a:rPr lang="nl-NL" sz="1400" dirty="0">
                <a:solidFill>
                  <a:srgbClr val="FFFF00"/>
                </a:solidFill>
              </a:rPr>
              <a:t>.  92.46</a:t>
            </a:r>
          </a:p>
          <a:p>
            <a:r>
              <a:rPr lang="nl-NL" sz="1400" dirty="0">
                <a:solidFill>
                  <a:srgbClr val="FFFF00"/>
                </a:solidFill>
              </a:rPr>
              <a:t> </a:t>
            </a:r>
          </a:p>
        </p:txBody>
      </p:sp>
    </p:spTree>
    <p:extLst>
      <p:ext uri="{BB962C8B-B14F-4D97-AF65-F5344CB8AC3E}">
        <p14:creationId xmlns:p14="http://schemas.microsoft.com/office/powerpoint/2010/main" val="4034374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1" y="0"/>
            <a:ext cx="688142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6948264" y="1275606"/>
            <a:ext cx="2088232" cy="3108543"/>
          </a:xfrm>
          <a:prstGeom prst="rect">
            <a:avLst/>
          </a:prstGeom>
          <a:noFill/>
        </p:spPr>
        <p:txBody>
          <a:bodyPr wrap="square" rtlCol="0">
            <a:spAutoFit/>
          </a:bodyPr>
          <a:lstStyle/>
          <a:p>
            <a:r>
              <a:rPr lang="nl-NL" sz="1400" dirty="0">
                <a:solidFill>
                  <a:srgbClr val="FFFF00"/>
                </a:solidFill>
              </a:rPr>
              <a:t>Master  32 flatframes</a:t>
            </a:r>
          </a:p>
          <a:p>
            <a:endParaRPr lang="nl-NL" sz="1400" dirty="0">
              <a:solidFill>
                <a:srgbClr val="FFFF00"/>
              </a:solidFill>
            </a:endParaRPr>
          </a:p>
          <a:p>
            <a:r>
              <a:rPr lang="nl-NL" sz="1400" dirty="0">
                <a:solidFill>
                  <a:srgbClr val="FFFF00"/>
                </a:solidFill>
              </a:rPr>
              <a:t>  </a:t>
            </a:r>
            <a:r>
              <a:rPr lang="nl-NL" sz="1400" dirty="0" err="1">
                <a:solidFill>
                  <a:srgbClr val="FFFF00"/>
                </a:solidFill>
              </a:rPr>
              <a:t>st.dev</a:t>
            </a:r>
            <a:r>
              <a:rPr lang="nl-NL" sz="1400" dirty="0">
                <a:solidFill>
                  <a:srgbClr val="FFFF00"/>
                </a:solidFill>
              </a:rPr>
              <a:t>.  93.03 </a:t>
            </a: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r>
              <a:rPr lang="nl-NL" sz="1400" dirty="0">
                <a:solidFill>
                  <a:srgbClr val="FFFF00"/>
                </a:solidFill>
              </a:rPr>
              <a:t>Master 16 flatframes</a:t>
            </a:r>
          </a:p>
          <a:p>
            <a:endParaRPr lang="nl-NL" sz="1400" dirty="0">
              <a:solidFill>
                <a:srgbClr val="FFFF00"/>
              </a:solidFill>
            </a:endParaRPr>
          </a:p>
          <a:p>
            <a:r>
              <a:rPr lang="nl-NL" sz="1400" dirty="0">
                <a:solidFill>
                  <a:srgbClr val="FFFF00"/>
                </a:solidFill>
              </a:rPr>
              <a:t>  </a:t>
            </a:r>
            <a:r>
              <a:rPr lang="nl-NL" sz="1400" dirty="0" err="1">
                <a:solidFill>
                  <a:srgbClr val="FFFF00"/>
                </a:solidFill>
              </a:rPr>
              <a:t>st.dev</a:t>
            </a:r>
            <a:r>
              <a:rPr lang="nl-NL" sz="1400" dirty="0">
                <a:solidFill>
                  <a:srgbClr val="FFFF00"/>
                </a:solidFill>
              </a:rPr>
              <a:t>.  94.16</a:t>
            </a:r>
          </a:p>
        </p:txBody>
      </p:sp>
    </p:spTree>
    <p:extLst>
      <p:ext uri="{BB962C8B-B14F-4D97-AF65-F5344CB8AC3E}">
        <p14:creationId xmlns:p14="http://schemas.microsoft.com/office/powerpoint/2010/main" val="2861626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8142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7020272" y="1089196"/>
            <a:ext cx="1859550" cy="3539430"/>
          </a:xfrm>
          <a:prstGeom prst="rect">
            <a:avLst/>
          </a:prstGeom>
          <a:noFill/>
        </p:spPr>
        <p:txBody>
          <a:bodyPr wrap="square" rtlCol="0">
            <a:spAutoFit/>
          </a:bodyPr>
          <a:lstStyle/>
          <a:p>
            <a:r>
              <a:rPr lang="nl-NL" sz="1400" dirty="0">
                <a:solidFill>
                  <a:srgbClr val="FFFF00"/>
                </a:solidFill>
              </a:rPr>
              <a:t>Master 8 flatframes</a:t>
            </a:r>
          </a:p>
          <a:p>
            <a:endParaRPr lang="nl-NL" sz="1400" dirty="0">
              <a:solidFill>
                <a:srgbClr val="FFFF00"/>
              </a:solidFill>
            </a:endParaRPr>
          </a:p>
          <a:p>
            <a:r>
              <a:rPr lang="nl-NL" sz="1400" dirty="0">
                <a:solidFill>
                  <a:srgbClr val="FFFF00"/>
                </a:solidFill>
              </a:rPr>
              <a:t>  </a:t>
            </a:r>
            <a:r>
              <a:rPr lang="nl-NL" sz="1400" dirty="0" err="1">
                <a:solidFill>
                  <a:srgbClr val="FFFF00"/>
                </a:solidFill>
              </a:rPr>
              <a:t>st.dev</a:t>
            </a:r>
            <a:r>
              <a:rPr lang="nl-NL" sz="1400" dirty="0">
                <a:solidFill>
                  <a:srgbClr val="FFFF00"/>
                </a:solidFill>
              </a:rPr>
              <a:t>.  96.58</a:t>
            </a: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r>
              <a:rPr lang="nl-NL" sz="1400" dirty="0">
                <a:solidFill>
                  <a:srgbClr val="FFFF00"/>
                </a:solidFill>
              </a:rPr>
              <a:t>Master 4 flatframes</a:t>
            </a:r>
          </a:p>
          <a:p>
            <a:endParaRPr lang="nl-NL" sz="1400" dirty="0">
              <a:solidFill>
                <a:srgbClr val="FFFF00"/>
              </a:solidFill>
            </a:endParaRPr>
          </a:p>
          <a:p>
            <a:r>
              <a:rPr lang="nl-NL" sz="1400" dirty="0">
                <a:solidFill>
                  <a:srgbClr val="FFFF00"/>
                </a:solidFill>
              </a:rPr>
              <a:t>  </a:t>
            </a:r>
            <a:r>
              <a:rPr lang="nl-NL" sz="1400" dirty="0" err="1">
                <a:solidFill>
                  <a:srgbClr val="FFFF00"/>
                </a:solidFill>
              </a:rPr>
              <a:t>st.dev</a:t>
            </a:r>
            <a:r>
              <a:rPr lang="nl-NL" sz="1400" dirty="0">
                <a:solidFill>
                  <a:srgbClr val="FFFF00"/>
                </a:solidFill>
              </a:rPr>
              <a:t>. 101.32</a:t>
            </a:r>
          </a:p>
        </p:txBody>
      </p:sp>
    </p:spTree>
    <p:extLst>
      <p:ext uri="{BB962C8B-B14F-4D97-AF65-F5344CB8AC3E}">
        <p14:creationId xmlns:p14="http://schemas.microsoft.com/office/powerpoint/2010/main" val="2075651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9" y="0"/>
            <a:ext cx="6890107"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hoek 1"/>
          <p:cNvSpPr/>
          <p:nvPr/>
        </p:nvSpPr>
        <p:spPr>
          <a:xfrm>
            <a:off x="6910846" y="483518"/>
            <a:ext cx="2195736" cy="4401205"/>
          </a:xfrm>
          <a:prstGeom prst="rect">
            <a:avLst/>
          </a:prstGeom>
        </p:spPr>
        <p:txBody>
          <a:bodyPr wrap="square">
            <a:spAutoFit/>
          </a:bodyPr>
          <a:lstStyle/>
          <a:p>
            <a:r>
              <a:rPr lang="nl-NL" sz="1400" dirty="0">
                <a:solidFill>
                  <a:srgbClr val="FFFF00"/>
                </a:solidFill>
              </a:rPr>
              <a:t>      Resume  </a:t>
            </a:r>
          </a:p>
          <a:p>
            <a:pPr algn="ctr"/>
            <a:endParaRPr lang="nl-NL" sz="1400" dirty="0">
              <a:solidFill>
                <a:srgbClr val="FFFF00"/>
              </a:solidFill>
            </a:endParaRPr>
          </a:p>
          <a:p>
            <a:r>
              <a:rPr lang="nl-NL" sz="1400" dirty="0">
                <a:solidFill>
                  <a:srgbClr val="FFFF00"/>
                </a:solidFill>
              </a:rPr>
              <a:t>Master 4 flatframes</a:t>
            </a:r>
          </a:p>
          <a:p>
            <a:endParaRPr lang="nl-NL" sz="1400" dirty="0">
              <a:solidFill>
                <a:srgbClr val="FFFF00"/>
              </a:solidFill>
            </a:endParaRPr>
          </a:p>
          <a:p>
            <a:r>
              <a:rPr lang="nl-NL" sz="1400" dirty="0">
                <a:solidFill>
                  <a:srgbClr val="FFFF00"/>
                </a:solidFill>
              </a:rPr>
              <a:t>  </a:t>
            </a:r>
            <a:r>
              <a:rPr lang="nl-NL" sz="1400" dirty="0" err="1">
                <a:solidFill>
                  <a:srgbClr val="FFFF00"/>
                </a:solidFill>
              </a:rPr>
              <a:t>st.dev</a:t>
            </a:r>
            <a:r>
              <a:rPr lang="nl-NL" sz="1400" dirty="0">
                <a:solidFill>
                  <a:srgbClr val="FFFF00"/>
                </a:solidFill>
              </a:rPr>
              <a:t>.  101.32</a:t>
            </a: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r>
              <a:rPr lang="nl-NL" sz="1400" dirty="0">
                <a:solidFill>
                  <a:srgbClr val="FFFF00"/>
                </a:solidFill>
              </a:rPr>
              <a:t>Master 200 flatframes</a:t>
            </a:r>
          </a:p>
          <a:p>
            <a:endParaRPr lang="nl-NL" sz="1400" dirty="0">
              <a:solidFill>
                <a:srgbClr val="FFFF00"/>
              </a:solidFill>
            </a:endParaRPr>
          </a:p>
          <a:p>
            <a:r>
              <a:rPr lang="nl-NL" sz="1400" dirty="0">
                <a:solidFill>
                  <a:srgbClr val="FFFF00"/>
                </a:solidFill>
              </a:rPr>
              <a:t>  </a:t>
            </a:r>
            <a:r>
              <a:rPr lang="nl-NL" sz="1400" dirty="0" err="1">
                <a:solidFill>
                  <a:srgbClr val="FFFF00"/>
                </a:solidFill>
              </a:rPr>
              <a:t>st.dev</a:t>
            </a:r>
            <a:r>
              <a:rPr lang="nl-NL" sz="1400" dirty="0">
                <a:solidFill>
                  <a:srgbClr val="FFFF00"/>
                </a:solidFill>
              </a:rPr>
              <a:t>. 92.09</a:t>
            </a:r>
          </a:p>
          <a:p>
            <a:endParaRPr lang="nl-NL" sz="1400" dirty="0">
              <a:solidFill>
                <a:srgbClr val="FFFF00"/>
              </a:solidFill>
            </a:endParaRPr>
          </a:p>
          <a:p>
            <a:r>
              <a:rPr lang="nl-NL" sz="1400" dirty="0">
                <a:solidFill>
                  <a:srgbClr val="FFFF00"/>
                </a:solidFill>
              </a:rPr>
              <a:t>Dit bij een gemiddelde waarde van 37549</a:t>
            </a:r>
          </a:p>
        </p:txBody>
      </p:sp>
    </p:spTree>
    <p:extLst>
      <p:ext uri="{BB962C8B-B14F-4D97-AF65-F5344CB8AC3E}">
        <p14:creationId xmlns:p14="http://schemas.microsoft.com/office/powerpoint/2010/main" val="64335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4" end="1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6" end="1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043608" y="195486"/>
            <a:ext cx="6768752" cy="4801314"/>
          </a:xfrm>
          <a:prstGeom prst="rect">
            <a:avLst/>
          </a:prstGeom>
          <a:noFill/>
        </p:spPr>
        <p:txBody>
          <a:bodyPr wrap="square" rtlCol="0">
            <a:spAutoFit/>
          </a:bodyPr>
          <a:lstStyle/>
          <a:p>
            <a:r>
              <a:rPr lang="nl-NL" dirty="0">
                <a:solidFill>
                  <a:srgbClr val="FFFF00"/>
                </a:solidFill>
              </a:rPr>
              <a:t>Resume,</a:t>
            </a:r>
          </a:p>
          <a:p>
            <a:endParaRPr lang="nl-NL" dirty="0">
              <a:solidFill>
                <a:srgbClr val="FFFF00"/>
              </a:solidFill>
            </a:endParaRPr>
          </a:p>
          <a:p>
            <a:r>
              <a:rPr lang="nl-NL" dirty="0">
                <a:solidFill>
                  <a:srgbClr val="FFFF00"/>
                </a:solidFill>
              </a:rPr>
              <a:t>	          gemiddelde    </a:t>
            </a:r>
            <a:r>
              <a:rPr lang="nl-NL" dirty="0" err="1">
                <a:solidFill>
                  <a:srgbClr val="FFFF00"/>
                </a:solidFill>
              </a:rPr>
              <a:t>st.dev</a:t>
            </a:r>
            <a:r>
              <a:rPr lang="nl-NL" dirty="0">
                <a:solidFill>
                  <a:srgbClr val="FFFF00"/>
                </a:solidFill>
              </a:rPr>
              <a:t>. </a:t>
            </a:r>
          </a:p>
          <a:p>
            <a:r>
              <a:rPr lang="nl-NL" dirty="0">
                <a:solidFill>
                  <a:srgbClr val="FFFF00"/>
                </a:solidFill>
              </a:rPr>
              <a:t>Master 200x	37549	    92,09</a:t>
            </a:r>
          </a:p>
          <a:p>
            <a:r>
              <a:rPr lang="nl-NL" dirty="0">
                <a:solidFill>
                  <a:srgbClr val="FFFF00"/>
                </a:solidFill>
              </a:rPr>
              <a:t>     ,,     128x	37549	    92,19</a:t>
            </a:r>
          </a:p>
          <a:p>
            <a:pPr lvl="0"/>
            <a:r>
              <a:rPr lang="nl-NL" dirty="0">
                <a:solidFill>
                  <a:srgbClr val="FFFF00"/>
                </a:solidFill>
              </a:rPr>
              <a:t>     ,,       64x	37549	    92,46</a:t>
            </a:r>
          </a:p>
          <a:p>
            <a:pPr lvl="0"/>
            <a:r>
              <a:rPr lang="nl-NL" dirty="0">
                <a:solidFill>
                  <a:srgbClr val="FFFF00"/>
                </a:solidFill>
              </a:rPr>
              <a:t>     ,,       32x	37549	    93,03</a:t>
            </a:r>
          </a:p>
          <a:p>
            <a:pPr lvl="0"/>
            <a:r>
              <a:rPr lang="nl-NL" dirty="0">
                <a:solidFill>
                  <a:srgbClr val="FFFF00"/>
                </a:solidFill>
              </a:rPr>
              <a:t>     ,,       16x	37549	    94,16</a:t>
            </a:r>
          </a:p>
          <a:p>
            <a:pPr lvl="0"/>
            <a:r>
              <a:rPr lang="nl-NL" dirty="0">
                <a:solidFill>
                  <a:srgbClr val="FFFF00"/>
                </a:solidFill>
              </a:rPr>
              <a:t>     ,,         8x	37549        96,58</a:t>
            </a:r>
          </a:p>
          <a:p>
            <a:pPr lvl="0"/>
            <a:r>
              <a:rPr lang="nl-NL" dirty="0">
                <a:solidFill>
                  <a:srgbClr val="FFFF00"/>
                </a:solidFill>
              </a:rPr>
              <a:t>     ,,         4x	37549	  101,32</a:t>
            </a:r>
          </a:p>
          <a:p>
            <a:pPr lvl="0"/>
            <a:endParaRPr lang="nl-NL" dirty="0">
              <a:solidFill>
                <a:srgbClr val="FFFF00"/>
              </a:solidFill>
            </a:endParaRPr>
          </a:p>
          <a:p>
            <a:pPr lvl="0"/>
            <a:endParaRPr lang="nl-NL" dirty="0">
              <a:solidFill>
                <a:srgbClr val="FFFF00"/>
              </a:solidFill>
            </a:endParaRPr>
          </a:p>
          <a:p>
            <a:pPr lvl="0"/>
            <a:r>
              <a:rPr lang="nl-NL" dirty="0">
                <a:solidFill>
                  <a:srgbClr val="FFFF00"/>
                </a:solidFill>
              </a:rPr>
              <a:t>Hieruit volgt dat de regel die vroeger meestal werd gehanteerd dat het aantal frames waarmee een kalibratie frame wordt samengesteld kan liggen tussen 10 en 20 en dat een groter aantal weinig winst geeft niet uit de lucht is komen vallen.</a:t>
            </a:r>
          </a:p>
          <a:p>
            <a:endParaRPr lang="nl-NL" dirty="0"/>
          </a:p>
        </p:txBody>
      </p:sp>
    </p:spTree>
    <p:extLst>
      <p:ext uri="{BB962C8B-B14F-4D97-AF65-F5344CB8AC3E}">
        <p14:creationId xmlns:p14="http://schemas.microsoft.com/office/powerpoint/2010/main" val="256133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808289" y="483518"/>
            <a:ext cx="7704856" cy="4339650"/>
          </a:xfrm>
          <a:prstGeom prst="rect">
            <a:avLst/>
          </a:prstGeom>
          <a:noFill/>
        </p:spPr>
        <p:txBody>
          <a:bodyPr wrap="square" rtlCol="0">
            <a:spAutoFit/>
          </a:bodyPr>
          <a:lstStyle/>
          <a:p>
            <a:r>
              <a:rPr lang="nl-NL" sz="1400" dirty="0">
                <a:solidFill>
                  <a:srgbClr val="FFFF00"/>
                </a:solidFill>
              </a:rPr>
              <a:t>Bij het maken van flatframes wordt ook altijd relatief zwaar getild aan hoe deze belicht zijn. </a:t>
            </a:r>
          </a:p>
          <a:p>
            <a:r>
              <a:rPr lang="nl-NL" sz="1400" dirty="0">
                <a:solidFill>
                  <a:srgbClr val="FFFF00"/>
                </a:solidFill>
              </a:rPr>
              <a:t>Punten van overweging zouden dan moeten zijn;</a:t>
            </a:r>
          </a:p>
          <a:p>
            <a:r>
              <a:rPr lang="nl-NL" sz="800" dirty="0">
                <a:solidFill>
                  <a:srgbClr val="FFFF00"/>
                </a:solidFill>
              </a:rPr>
              <a:t> </a:t>
            </a:r>
          </a:p>
          <a:p>
            <a:r>
              <a:rPr lang="nl-NL" sz="1400" dirty="0">
                <a:solidFill>
                  <a:srgbClr val="FFFF00"/>
                </a:solidFill>
              </a:rPr>
              <a:t>1</a:t>
            </a:r>
            <a:r>
              <a:rPr lang="nl-NL" sz="1400" baseline="30000" dirty="0">
                <a:solidFill>
                  <a:srgbClr val="FFFF00"/>
                </a:solidFill>
              </a:rPr>
              <a:t>e</a:t>
            </a:r>
            <a:r>
              <a:rPr lang="nl-NL" sz="1400" dirty="0">
                <a:solidFill>
                  <a:srgbClr val="FFFF00"/>
                </a:solidFill>
              </a:rPr>
              <a:t> ; zorg dat je in het lineaire gebied van de sensor zit.</a:t>
            </a:r>
          </a:p>
          <a:p>
            <a:r>
              <a:rPr lang="nl-NL" sz="800" dirty="0">
                <a:solidFill>
                  <a:srgbClr val="FFFF00"/>
                </a:solidFill>
              </a:rPr>
              <a:t>  </a:t>
            </a:r>
          </a:p>
          <a:p>
            <a:r>
              <a:rPr lang="nl-NL" sz="800" dirty="0">
                <a:solidFill>
                  <a:srgbClr val="FFFF00"/>
                </a:solidFill>
              </a:rPr>
              <a:t> </a:t>
            </a:r>
          </a:p>
          <a:p>
            <a:r>
              <a:rPr lang="nl-NL" sz="1400" dirty="0">
                <a:solidFill>
                  <a:srgbClr val="FFFF00"/>
                </a:solidFill>
              </a:rPr>
              <a:t>2</a:t>
            </a:r>
            <a:r>
              <a:rPr lang="nl-NL" sz="1400" baseline="30000" dirty="0">
                <a:solidFill>
                  <a:srgbClr val="FFFF00"/>
                </a:solidFill>
              </a:rPr>
              <a:t>e</a:t>
            </a:r>
            <a:r>
              <a:rPr lang="nl-NL" sz="1400" dirty="0">
                <a:solidFill>
                  <a:srgbClr val="FFFF00"/>
                </a:solidFill>
              </a:rPr>
              <a:t> ; voorkom dat er </a:t>
            </a:r>
            <a:r>
              <a:rPr lang="nl-NL" sz="1400" dirty="0" err="1">
                <a:solidFill>
                  <a:srgbClr val="FFFF00"/>
                </a:solidFill>
              </a:rPr>
              <a:t>clipping</a:t>
            </a:r>
            <a:r>
              <a:rPr lang="nl-NL" sz="1400" dirty="0">
                <a:solidFill>
                  <a:srgbClr val="FFFF00"/>
                </a:solidFill>
              </a:rPr>
              <a:t> van het signaal optreedt (ook in de afzonderlijke kleurkanalen)</a:t>
            </a:r>
          </a:p>
          <a:p>
            <a:endParaRPr lang="nl-NL" sz="1400" dirty="0">
              <a:solidFill>
                <a:srgbClr val="FFFF00"/>
              </a:solidFill>
            </a:endParaRPr>
          </a:p>
          <a:p>
            <a:r>
              <a:rPr lang="nl-NL" sz="1400" dirty="0">
                <a:solidFill>
                  <a:srgbClr val="FFFF00"/>
                </a:solidFill>
              </a:rPr>
              <a:t>Hierbij speelt het bijkomend probleem dat bij een DSLR het histogram word weergegeven na een conversie met gammacorrectie en daardoor heeft het histogram al een bewerking ondergaan. Een lineaire conversie die bij </a:t>
            </a:r>
            <a:r>
              <a:rPr lang="nl-NL" sz="1400" dirty="0" err="1">
                <a:solidFill>
                  <a:srgbClr val="FFFF00"/>
                </a:solidFill>
              </a:rPr>
              <a:t>astrowerk</a:t>
            </a:r>
            <a:r>
              <a:rPr lang="nl-NL" sz="1400" dirty="0">
                <a:solidFill>
                  <a:srgbClr val="FFFF00"/>
                </a:solidFill>
              </a:rPr>
              <a:t> nodig en ook gebruikelijk is toont wel het onbewerkte histogram.</a:t>
            </a:r>
          </a:p>
          <a:p>
            <a:endParaRPr lang="nl-NL" sz="1400" dirty="0">
              <a:solidFill>
                <a:srgbClr val="FFFF00"/>
              </a:solidFill>
            </a:endParaRPr>
          </a:p>
          <a:p>
            <a:r>
              <a:rPr lang="nl-NL" sz="1400" dirty="0">
                <a:solidFill>
                  <a:srgbClr val="FFFF00"/>
                </a:solidFill>
              </a:rPr>
              <a:t>Er zijn een aantal masterflats gemaakt die samengesteld zijn met flatframes met verschillende belichtingstijden. </a:t>
            </a:r>
          </a:p>
          <a:p>
            <a:endParaRPr lang="nl-NL" sz="1400" dirty="0">
              <a:solidFill>
                <a:srgbClr val="FFFF00"/>
              </a:solidFill>
            </a:endParaRPr>
          </a:p>
          <a:p>
            <a:r>
              <a:rPr lang="nl-NL" sz="1400" dirty="0">
                <a:solidFill>
                  <a:srgbClr val="FFFF00"/>
                </a:solidFill>
              </a:rPr>
              <a:t>Telkens werd er een masterflat gemaakt van 16 gelijk belichte frames die een andere belichtingstijd hadden dan de vorige reeks.</a:t>
            </a:r>
          </a:p>
          <a:p>
            <a:endParaRPr lang="nl-NL" sz="1400" dirty="0">
              <a:solidFill>
                <a:srgbClr val="FFFF00"/>
              </a:solidFill>
            </a:endParaRPr>
          </a:p>
          <a:p>
            <a:r>
              <a:rPr lang="nl-NL" sz="1400" dirty="0">
                <a:solidFill>
                  <a:srgbClr val="FFFF00"/>
                </a:solidFill>
              </a:rPr>
              <a:t>Daarna werd op de hiervoor gebruikte methode het effect van het belichtingsniveau op de werking van de </a:t>
            </a:r>
            <a:r>
              <a:rPr lang="nl-NL" sz="1400" dirty="0" err="1">
                <a:solidFill>
                  <a:srgbClr val="FFFF00"/>
                </a:solidFill>
              </a:rPr>
              <a:t>flat-field</a:t>
            </a:r>
            <a:r>
              <a:rPr lang="nl-NL" sz="1400" dirty="0">
                <a:solidFill>
                  <a:srgbClr val="FFFF00"/>
                </a:solidFill>
              </a:rPr>
              <a:t> kalibratie bekeken.</a:t>
            </a:r>
          </a:p>
        </p:txBody>
      </p:sp>
    </p:spTree>
    <p:extLst>
      <p:ext uri="{BB962C8B-B14F-4D97-AF65-F5344CB8AC3E}">
        <p14:creationId xmlns:p14="http://schemas.microsoft.com/office/powerpoint/2010/main" val="259393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11560" y="267494"/>
            <a:ext cx="8064896" cy="3970318"/>
          </a:xfrm>
          <a:prstGeom prst="rect">
            <a:avLst/>
          </a:prstGeom>
        </p:spPr>
        <p:txBody>
          <a:bodyPr wrap="square">
            <a:spAutoFit/>
          </a:bodyPr>
          <a:lstStyle/>
          <a:p>
            <a:r>
              <a:rPr lang="nl-NL" dirty="0">
                <a:solidFill>
                  <a:srgbClr val="92D050"/>
                </a:solidFill>
              </a:rPr>
              <a:t>1</a:t>
            </a:r>
            <a:r>
              <a:rPr lang="nl-NL" baseline="30000" dirty="0">
                <a:solidFill>
                  <a:srgbClr val="92D050"/>
                </a:solidFill>
              </a:rPr>
              <a:t>e</a:t>
            </a:r>
            <a:r>
              <a:rPr lang="nl-NL" dirty="0">
                <a:solidFill>
                  <a:srgbClr val="92D050"/>
                </a:solidFill>
              </a:rPr>
              <a:t> ; zorg dat je in het lineaire gebied van de sensor zit.</a:t>
            </a:r>
          </a:p>
          <a:p>
            <a:endParaRPr lang="nl-NL" dirty="0">
              <a:solidFill>
                <a:srgbClr val="92D050"/>
              </a:solidFill>
            </a:endParaRPr>
          </a:p>
          <a:p>
            <a:r>
              <a:rPr lang="nl-NL" dirty="0">
                <a:solidFill>
                  <a:srgbClr val="FFFF00"/>
                </a:solidFill>
              </a:rPr>
              <a:t>Dit probleem kan ik niet plaatsen omdat de CCD en CMOS sensoren een lineair karakter hebben zolang het signaal niet </a:t>
            </a:r>
            <a:r>
              <a:rPr lang="nl-NL" dirty="0" err="1">
                <a:solidFill>
                  <a:srgbClr val="FFFF00"/>
                </a:solidFill>
              </a:rPr>
              <a:t>geclipt</a:t>
            </a:r>
            <a:r>
              <a:rPr lang="nl-NL" dirty="0">
                <a:solidFill>
                  <a:srgbClr val="FFFF00"/>
                </a:solidFill>
              </a:rPr>
              <a:t> is.</a:t>
            </a:r>
          </a:p>
          <a:p>
            <a:endParaRPr lang="nl-NL" dirty="0">
              <a:solidFill>
                <a:srgbClr val="FFFF00"/>
              </a:solidFill>
            </a:endParaRPr>
          </a:p>
          <a:p>
            <a:r>
              <a:rPr lang="nl-NL" dirty="0">
                <a:solidFill>
                  <a:srgbClr val="FFFF00"/>
                </a:solidFill>
              </a:rPr>
              <a:t>Om dat te demonstreren zijn testen gedaan om dat aanschouwelijk te maken.</a:t>
            </a:r>
          </a:p>
          <a:p>
            <a:endParaRPr lang="nl-NL" dirty="0">
              <a:solidFill>
                <a:srgbClr val="FFFF00"/>
              </a:solidFill>
            </a:endParaRPr>
          </a:p>
          <a:p>
            <a:r>
              <a:rPr lang="nl-NL" dirty="0">
                <a:solidFill>
                  <a:srgbClr val="FFFF00"/>
                </a:solidFill>
              </a:rPr>
              <a:t>Er werd een testkaart gefotografeerd met verschillende belichtingstijden en daarop werden dan de verhoudingen van de  </a:t>
            </a:r>
            <a:r>
              <a:rPr lang="nl-NL" dirty="0" err="1">
                <a:solidFill>
                  <a:srgbClr val="FFFF00"/>
                </a:solidFill>
              </a:rPr>
              <a:t>ADUwaarden</a:t>
            </a:r>
            <a:r>
              <a:rPr lang="nl-NL" dirty="0">
                <a:solidFill>
                  <a:srgbClr val="FFFF00"/>
                </a:solidFill>
              </a:rPr>
              <a:t> van de afzonderlijke testvlakken vergeleken.</a:t>
            </a:r>
          </a:p>
          <a:p>
            <a:endParaRPr lang="nl-NL" dirty="0">
              <a:solidFill>
                <a:srgbClr val="FFFF00"/>
              </a:solidFill>
            </a:endParaRPr>
          </a:p>
          <a:p>
            <a:r>
              <a:rPr lang="nl-NL" dirty="0">
                <a:solidFill>
                  <a:srgbClr val="FFFF00"/>
                </a:solidFill>
              </a:rPr>
              <a:t>Als bij al deze opnamen met die verschillende belichtingstijden de onderlinge verhoudingen van de testvlakken steeds gelijk blijft is dat het bewijs dat de sensor lineair reageert. </a:t>
            </a:r>
          </a:p>
        </p:txBody>
      </p:sp>
    </p:spTree>
    <p:extLst>
      <p:ext uri="{BB962C8B-B14F-4D97-AF65-F5344CB8AC3E}">
        <p14:creationId xmlns:p14="http://schemas.microsoft.com/office/powerpoint/2010/main" val="273768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7" y="627534"/>
            <a:ext cx="5964848" cy="4116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ctrTitle"/>
          </p:nvPr>
        </p:nvSpPr>
        <p:spPr>
          <a:xfrm>
            <a:off x="683568" y="4672234"/>
            <a:ext cx="7772400" cy="481559"/>
          </a:xfrm>
        </p:spPr>
        <p:txBody>
          <a:bodyPr/>
          <a:lstStyle/>
          <a:p>
            <a:r>
              <a:rPr lang="nl-NL" sz="1800" dirty="0">
                <a:solidFill>
                  <a:srgbClr val="FFFF00"/>
                </a:solidFill>
              </a:rPr>
              <a:t>De testkaart</a:t>
            </a:r>
          </a:p>
        </p:txBody>
      </p:sp>
      <p:sp>
        <p:nvSpPr>
          <p:cNvPr id="4" name="Ondertitel 3"/>
          <p:cNvSpPr>
            <a:spLocks noGrp="1"/>
          </p:cNvSpPr>
          <p:nvPr>
            <p:ph type="subTitle" idx="1"/>
          </p:nvPr>
        </p:nvSpPr>
        <p:spPr>
          <a:xfrm>
            <a:off x="1475657" y="123478"/>
            <a:ext cx="6400800" cy="288032"/>
          </a:xfrm>
        </p:spPr>
        <p:txBody>
          <a:bodyPr/>
          <a:lstStyle/>
          <a:p>
            <a:pPr algn="l"/>
            <a:r>
              <a:rPr lang="nl-NL" sz="1600" dirty="0">
                <a:solidFill>
                  <a:srgbClr val="FFFF00"/>
                </a:solidFill>
              </a:rPr>
              <a:t>Als eerste werd de ASI1600mm aan de test onderworpen</a:t>
            </a:r>
          </a:p>
        </p:txBody>
      </p:sp>
    </p:spTree>
    <p:extLst>
      <p:ext uri="{BB962C8B-B14F-4D97-AF65-F5344CB8AC3E}">
        <p14:creationId xmlns:p14="http://schemas.microsoft.com/office/powerpoint/2010/main" val="2218885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95536" y="128428"/>
            <a:ext cx="8649021" cy="4832092"/>
          </a:xfrm>
          <a:prstGeom prst="rect">
            <a:avLst/>
          </a:prstGeom>
          <a:noFill/>
        </p:spPr>
        <p:txBody>
          <a:bodyPr wrap="square" rtlCol="0">
            <a:spAutoFit/>
          </a:bodyPr>
          <a:lstStyle/>
          <a:p>
            <a:r>
              <a:rPr lang="nl-NL" dirty="0">
                <a:solidFill>
                  <a:srgbClr val="FFFF00"/>
                </a:solidFill>
              </a:rPr>
              <a:t>Flats;</a:t>
            </a:r>
          </a:p>
          <a:p>
            <a:endParaRPr lang="nl-NL" sz="1400" dirty="0">
              <a:solidFill>
                <a:srgbClr val="FFFF00"/>
              </a:solidFill>
            </a:endParaRPr>
          </a:p>
          <a:p>
            <a:r>
              <a:rPr lang="nl-NL" sz="1400" dirty="0">
                <a:solidFill>
                  <a:srgbClr val="FFFF00"/>
                </a:solidFill>
              </a:rPr>
              <a:t>Als de OTA een egaal verlicht beeldveld krijgt aangeboden zal door vignettering de intensiteit op het sensoroppervlak niet gelijk zijn. Naar de randen toe zal de intensiteit t.o.v. het centrum van de sensor met een bepaalde factor afnemen. </a:t>
            </a:r>
          </a:p>
          <a:p>
            <a:r>
              <a:rPr lang="nl-NL" sz="1400" dirty="0">
                <a:solidFill>
                  <a:srgbClr val="FFFF00"/>
                </a:solidFill>
              </a:rPr>
              <a:t> </a:t>
            </a:r>
            <a:endParaRPr lang="nl-NL" sz="600" dirty="0">
              <a:solidFill>
                <a:srgbClr val="FFFF00"/>
              </a:solidFill>
            </a:endParaRPr>
          </a:p>
          <a:p>
            <a:pPr lvl="0"/>
            <a:r>
              <a:rPr lang="nl-NL" sz="1400" dirty="0">
                <a:solidFill>
                  <a:srgbClr val="FFFF00"/>
                </a:solidFill>
              </a:rPr>
              <a:t>Om dit effect te corrigeren maakt men flats om daarmee de zgn. flatfield kalibratie uit te voeren.</a:t>
            </a:r>
          </a:p>
          <a:p>
            <a:pPr lvl="0"/>
            <a:r>
              <a:rPr lang="nl-NL" sz="1400" dirty="0">
                <a:solidFill>
                  <a:srgbClr val="FFFF00"/>
                </a:solidFill>
              </a:rPr>
              <a:t>Met deze flatframes wordt van elke pixel deze factor bepaald.</a:t>
            </a:r>
          </a:p>
          <a:p>
            <a:pPr lvl="0"/>
            <a:r>
              <a:rPr lang="nl-NL" sz="1400" dirty="0">
                <a:solidFill>
                  <a:srgbClr val="FFFF00"/>
                </a:solidFill>
              </a:rPr>
              <a:t>Deze factor is per pixel constant en heeft geen spreiding. </a:t>
            </a:r>
          </a:p>
          <a:p>
            <a:pPr lvl="0"/>
            <a:r>
              <a:rPr lang="nl-NL" sz="1400" dirty="0">
                <a:solidFill>
                  <a:srgbClr val="FFFF00"/>
                </a:solidFill>
              </a:rPr>
              <a:t>Als de helderheid op b.v. de pixel in de hoek 47,4 % is t.o.v. van het centrum is dat in alle opnamen met deze OTA steeds gelijk en vertoont dus geen spreiding door </a:t>
            </a:r>
            <a:r>
              <a:rPr lang="nl-NL" sz="1400" dirty="0" err="1">
                <a:solidFill>
                  <a:srgbClr val="FFFF00"/>
                </a:solidFill>
              </a:rPr>
              <a:t>iso</a:t>
            </a:r>
            <a:r>
              <a:rPr lang="nl-NL" sz="1400" dirty="0">
                <a:solidFill>
                  <a:srgbClr val="FFFF00"/>
                </a:solidFill>
              </a:rPr>
              <a:t>, temperatuur of </a:t>
            </a:r>
            <a:r>
              <a:rPr lang="nl-NL" sz="1400" dirty="0" err="1">
                <a:solidFill>
                  <a:srgbClr val="FFFF00"/>
                </a:solidFill>
              </a:rPr>
              <a:t>belichtingtijdsverschillen</a:t>
            </a:r>
            <a:r>
              <a:rPr lang="nl-NL" sz="1400" dirty="0">
                <a:solidFill>
                  <a:srgbClr val="FFFF00"/>
                </a:solidFill>
              </a:rPr>
              <a:t>.</a:t>
            </a:r>
          </a:p>
          <a:p>
            <a:endParaRPr lang="nl-NL" sz="1400" dirty="0">
              <a:solidFill>
                <a:srgbClr val="FFFF00"/>
              </a:solidFill>
            </a:endParaRPr>
          </a:p>
          <a:p>
            <a:r>
              <a:rPr lang="nl-NL" sz="1400" dirty="0">
                <a:solidFill>
                  <a:srgbClr val="FFFF00"/>
                </a:solidFill>
              </a:rPr>
              <a:t>Flats zijn eigenlijk de gemakkelijkste kalibratieframes want die hebben alleen betrekking op de gebruikte setup en sensoreigenschappen (behalve de afmetingen) hebben daar geen invloed op.</a:t>
            </a:r>
          </a:p>
          <a:p>
            <a:endParaRPr lang="nl-NL" sz="1400" dirty="0">
              <a:solidFill>
                <a:srgbClr val="FFFF00"/>
              </a:solidFill>
            </a:endParaRPr>
          </a:p>
          <a:p>
            <a:r>
              <a:rPr lang="nl-NL" sz="1400" dirty="0">
                <a:solidFill>
                  <a:srgbClr val="FFFF00"/>
                </a:solidFill>
              </a:rPr>
              <a:t>Op het flatframe is ook het storende effect van vuiltjes in de lichtweg vastgelegd. Dit kan verschillen per fotosessie en is de reden dat je na elke sessie nieuwe flatframes moet maken.</a:t>
            </a:r>
          </a:p>
          <a:p>
            <a:r>
              <a:rPr lang="nl-NL" sz="1400" dirty="0">
                <a:solidFill>
                  <a:srgbClr val="FFFF00"/>
                </a:solidFill>
              </a:rPr>
              <a:t> </a:t>
            </a:r>
          </a:p>
          <a:p>
            <a:r>
              <a:rPr lang="nl-NL" sz="1400" dirty="0">
                <a:solidFill>
                  <a:srgbClr val="FFFF00"/>
                </a:solidFill>
              </a:rPr>
              <a:t>De gegevens van de flatframes worden gebruikt om correcties uit te voeren waardoor het lijkt dat de intensiteitsverdeling over het gehele oppervlak van de sensor precies gelijk is geweest</a:t>
            </a:r>
            <a:r>
              <a:rPr lang="nl-NL" sz="1600" dirty="0">
                <a:solidFill>
                  <a:srgbClr val="FFFF00"/>
                </a:solidFill>
              </a:rPr>
              <a:t>. </a:t>
            </a:r>
          </a:p>
          <a:p>
            <a:endParaRPr lang="nl-NL" sz="1600" dirty="0">
              <a:solidFill>
                <a:srgbClr val="FFFF00"/>
              </a:solidFill>
            </a:endParaRPr>
          </a:p>
        </p:txBody>
      </p:sp>
    </p:spTree>
    <p:extLst>
      <p:ext uri="{BB962C8B-B14F-4D97-AF65-F5344CB8AC3E}">
        <p14:creationId xmlns:p14="http://schemas.microsoft.com/office/powerpoint/2010/main" val="2387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64" y="412800"/>
            <a:ext cx="9057140"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107504" y="4390926"/>
            <a:ext cx="8517632" cy="857250"/>
          </a:xfrm>
        </p:spPr>
        <p:txBody>
          <a:bodyPr/>
          <a:lstStyle/>
          <a:p>
            <a:r>
              <a:rPr lang="nl-NL" sz="1800" dirty="0">
                <a:solidFill>
                  <a:srgbClr val="FFFF00"/>
                </a:solidFill>
              </a:rPr>
              <a:t>De  acht testopnamen met een belichtingsverschil van 128x die zijn geanalyseerd. </a:t>
            </a:r>
          </a:p>
        </p:txBody>
      </p:sp>
    </p:spTree>
    <p:extLst>
      <p:ext uri="{BB962C8B-B14F-4D97-AF65-F5344CB8AC3E}">
        <p14:creationId xmlns:p14="http://schemas.microsoft.com/office/powerpoint/2010/main" val="1827386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23478"/>
            <a:ext cx="6768752" cy="3876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a:extLst>
              <a:ext uri="{FF2B5EF4-FFF2-40B4-BE49-F238E27FC236}">
                <a16:creationId xmlns:a16="http://schemas.microsoft.com/office/drawing/2014/main" id="{F3EFE84E-8C1A-F45E-8B31-574D8695BACF}"/>
              </a:ext>
            </a:extLst>
          </p:cNvPr>
          <p:cNvSpPr txBox="1"/>
          <p:nvPr/>
        </p:nvSpPr>
        <p:spPr>
          <a:xfrm>
            <a:off x="251520" y="4731990"/>
            <a:ext cx="8574783" cy="276999"/>
          </a:xfrm>
          <a:prstGeom prst="rect">
            <a:avLst/>
          </a:prstGeom>
          <a:noFill/>
        </p:spPr>
        <p:txBody>
          <a:bodyPr wrap="none" rtlCol="0">
            <a:spAutoFit/>
          </a:bodyPr>
          <a:lstStyle/>
          <a:p>
            <a:r>
              <a:rPr lang="nl-NL" sz="1200" dirty="0">
                <a:solidFill>
                  <a:srgbClr val="FFFF00"/>
                </a:solidFill>
              </a:rPr>
              <a:t>De blauwe regel is een gelijke belichtingstijd van de voorgaande om de spreiding van deze metingen te kunnen beoordelen.</a:t>
            </a:r>
          </a:p>
        </p:txBody>
      </p:sp>
      <p:sp>
        <p:nvSpPr>
          <p:cNvPr id="3" name="Tekstvak 2">
            <a:extLst>
              <a:ext uri="{FF2B5EF4-FFF2-40B4-BE49-F238E27FC236}">
                <a16:creationId xmlns:a16="http://schemas.microsoft.com/office/drawing/2014/main" id="{AD095263-4C66-7D22-5AEB-2C0DFA76E4DB}"/>
              </a:ext>
            </a:extLst>
          </p:cNvPr>
          <p:cNvSpPr txBox="1"/>
          <p:nvPr/>
        </p:nvSpPr>
        <p:spPr>
          <a:xfrm>
            <a:off x="262202" y="4011910"/>
            <a:ext cx="8896860" cy="646331"/>
          </a:xfrm>
          <a:prstGeom prst="rect">
            <a:avLst/>
          </a:prstGeom>
          <a:noFill/>
        </p:spPr>
        <p:txBody>
          <a:bodyPr wrap="square" rtlCol="0">
            <a:spAutoFit/>
          </a:bodyPr>
          <a:lstStyle/>
          <a:p>
            <a:r>
              <a:rPr lang="nl-NL" sz="1200" dirty="0">
                <a:solidFill>
                  <a:srgbClr val="FFFF00"/>
                </a:solidFill>
              </a:rPr>
              <a:t>Bij de linker kolom zijn de opnamen niet gekalibreerd en de rechter kolom laat zien dat kalibratie vooral bij de lage </a:t>
            </a:r>
            <a:r>
              <a:rPr lang="nl-NL" sz="1200" dirty="0" err="1">
                <a:solidFill>
                  <a:srgbClr val="FFFF00"/>
                </a:solidFill>
              </a:rPr>
              <a:t>aduwaarden</a:t>
            </a:r>
            <a:r>
              <a:rPr lang="nl-NL" sz="1200" dirty="0">
                <a:solidFill>
                  <a:srgbClr val="FFFF00"/>
                </a:solidFill>
              </a:rPr>
              <a:t> </a:t>
            </a:r>
          </a:p>
          <a:p>
            <a:r>
              <a:rPr lang="nl-NL" sz="1200" dirty="0">
                <a:solidFill>
                  <a:srgbClr val="FFFF00"/>
                </a:solidFill>
              </a:rPr>
              <a:t>duidelijk invloed heeft. De reden daarvan is dat de bias de </a:t>
            </a:r>
            <a:r>
              <a:rPr lang="nl-NL" sz="1200" dirty="0" err="1">
                <a:solidFill>
                  <a:srgbClr val="FFFF00"/>
                </a:solidFill>
              </a:rPr>
              <a:t>aduwaarde</a:t>
            </a:r>
            <a:r>
              <a:rPr lang="nl-NL" sz="1200" dirty="0">
                <a:solidFill>
                  <a:srgbClr val="FFFF00"/>
                </a:solidFill>
              </a:rPr>
              <a:t> van elke pixel met een vaste (kleine) waarde verhoogd </a:t>
            </a:r>
          </a:p>
          <a:p>
            <a:r>
              <a:rPr lang="nl-NL" sz="1200" dirty="0">
                <a:solidFill>
                  <a:srgbClr val="FFFF00"/>
                </a:solidFill>
              </a:rPr>
              <a:t>en dat heeft dus bij de lage waarden de meeste invloed. (Dit alles wordt verder in dit verhaal nog toegelicht).</a:t>
            </a:r>
            <a:endParaRPr lang="nl-NL" sz="1200" dirty="0"/>
          </a:p>
        </p:txBody>
      </p:sp>
      <p:sp>
        <p:nvSpPr>
          <p:cNvPr id="4" name="Tekstvak 3">
            <a:extLst>
              <a:ext uri="{FF2B5EF4-FFF2-40B4-BE49-F238E27FC236}">
                <a16:creationId xmlns:a16="http://schemas.microsoft.com/office/drawing/2014/main" id="{7D6FB0C1-F37C-00C1-2069-67C4E0995F90}"/>
              </a:ext>
            </a:extLst>
          </p:cNvPr>
          <p:cNvSpPr txBox="1"/>
          <p:nvPr/>
        </p:nvSpPr>
        <p:spPr>
          <a:xfrm>
            <a:off x="619944" y="4596358"/>
            <a:ext cx="184731" cy="276999"/>
          </a:xfrm>
          <a:prstGeom prst="rect">
            <a:avLst/>
          </a:prstGeom>
          <a:noFill/>
        </p:spPr>
        <p:txBody>
          <a:bodyPr wrap="none" rtlCol="0">
            <a:spAutoFit/>
          </a:bodyPr>
          <a:lstStyle/>
          <a:p>
            <a:endParaRPr lang="nl-NL" sz="1200" dirty="0"/>
          </a:p>
        </p:txBody>
      </p:sp>
    </p:spTree>
    <p:extLst>
      <p:ext uri="{BB962C8B-B14F-4D97-AF65-F5344CB8AC3E}">
        <p14:creationId xmlns:p14="http://schemas.microsoft.com/office/powerpoint/2010/main" val="2911350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51471"/>
            <a:ext cx="7772400" cy="680863"/>
          </a:xfrm>
        </p:spPr>
        <p:txBody>
          <a:bodyPr/>
          <a:lstStyle/>
          <a:p>
            <a:r>
              <a:rPr lang="nl-NL" sz="1800" dirty="0">
                <a:solidFill>
                  <a:srgbClr val="FFFF00"/>
                </a:solidFill>
              </a:rPr>
              <a:t>Ook met de Canon 6Da een zelfde test gedaan</a:t>
            </a:r>
          </a:p>
        </p:txBody>
      </p:sp>
      <p:sp>
        <p:nvSpPr>
          <p:cNvPr id="4" name="Ondertitel 3"/>
          <p:cNvSpPr>
            <a:spLocks noGrp="1"/>
          </p:cNvSpPr>
          <p:nvPr>
            <p:ph type="subTitle" idx="1"/>
          </p:nvPr>
        </p:nvSpPr>
        <p:spPr>
          <a:xfrm>
            <a:off x="323528" y="3579862"/>
            <a:ext cx="4032448" cy="720080"/>
          </a:xfrm>
        </p:spPr>
        <p:txBody>
          <a:bodyPr/>
          <a:lstStyle/>
          <a:p>
            <a:pPr algn="l"/>
            <a:r>
              <a:rPr lang="nl-NL" sz="1800" dirty="0">
                <a:solidFill>
                  <a:srgbClr val="FFFF00"/>
                </a:solidFill>
              </a:rPr>
              <a:t>Ook hier werden de ADU waarden van de grijsvlakken gemeten</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732334"/>
            <a:ext cx="4495800"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699542"/>
            <a:ext cx="4032448" cy="2751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5188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6692" y="51471"/>
            <a:ext cx="7245708" cy="3168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539552" y="3291831"/>
            <a:ext cx="8136904" cy="1728192"/>
          </a:xfrm>
        </p:spPr>
        <p:txBody>
          <a:bodyPr/>
          <a:lstStyle/>
          <a:p>
            <a:pPr algn="l"/>
            <a:r>
              <a:rPr lang="nl-NL" sz="1800" dirty="0">
                <a:solidFill>
                  <a:srgbClr val="FFFF00"/>
                </a:solidFill>
              </a:rPr>
              <a:t>Op al deze testopnamen van de ASI1600 en de Canon 6D zijn de helderheidsverschillen van de vlakken onderling steeds gelijk. Of ze hoog of laag in het histogram zijn opgenomen heeft daarop geen enkele invloed. </a:t>
            </a:r>
            <a:br>
              <a:rPr lang="nl-NL" sz="1800" dirty="0">
                <a:solidFill>
                  <a:srgbClr val="FFFF00"/>
                </a:solidFill>
              </a:rPr>
            </a:br>
            <a:br>
              <a:rPr lang="nl-NL" sz="800" dirty="0">
                <a:solidFill>
                  <a:srgbClr val="FFFF00"/>
                </a:solidFill>
              </a:rPr>
            </a:br>
            <a:r>
              <a:rPr lang="nl-NL" sz="1800" dirty="0">
                <a:solidFill>
                  <a:srgbClr val="FFFF00"/>
                </a:solidFill>
              </a:rPr>
              <a:t>Dat maakt duidelijk dat de sensoren een puur lineaire respons hebben en dat van een gebied met niet lineair gedrag geen sprake kan zijn.</a:t>
            </a:r>
            <a:endParaRPr lang="nl-NL" sz="1800" dirty="0"/>
          </a:p>
        </p:txBody>
      </p:sp>
    </p:spTree>
    <p:extLst>
      <p:ext uri="{BB962C8B-B14F-4D97-AF65-F5344CB8AC3E}">
        <p14:creationId xmlns:p14="http://schemas.microsoft.com/office/powerpoint/2010/main" val="3589184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9592" y="205978"/>
            <a:ext cx="7560840" cy="3229867"/>
          </a:xfrm>
        </p:spPr>
        <p:txBody>
          <a:bodyPr/>
          <a:lstStyle/>
          <a:p>
            <a:pPr algn="l"/>
            <a:r>
              <a:rPr lang="nl-NL" sz="2000" dirty="0">
                <a:solidFill>
                  <a:srgbClr val="FFFF00"/>
                </a:solidFill>
              </a:rPr>
              <a:t>Nu volgen testen om de invloed van het belichtingsniveau van de flatframes op het resultaat van de </a:t>
            </a:r>
            <a:r>
              <a:rPr lang="nl-NL" sz="2000" dirty="0" err="1">
                <a:solidFill>
                  <a:srgbClr val="FFFF00"/>
                </a:solidFill>
              </a:rPr>
              <a:t>flatfield</a:t>
            </a:r>
            <a:r>
              <a:rPr lang="nl-NL" sz="2000" dirty="0">
                <a:solidFill>
                  <a:srgbClr val="FFFF00"/>
                </a:solidFill>
              </a:rPr>
              <a:t> kalibratie te bepalen.</a:t>
            </a:r>
            <a:br>
              <a:rPr lang="nl-NL" sz="2000" dirty="0"/>
            </a:br>
            <a:endParaRPr lang="nl-NL" sz="2000" dirty="0"/>
          </a:p>
        </p:txBody>
      </p:sp>
    </p:spTree>
    <p:extLst>
      <p:ext uri="{BB962C8B-B14F-4D97-AF65-F5344CB8AC3E}">
        <p14:creationId xmlns:p14="http://schemas.microsoft.com/office/powerpoint/2010/main" val="3901613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6228184" y="1248311"/>
            <a:ext cx="3024336" cy="1323439"/>
          </a:xfrm>
          <a:prstGeom prst="rect">
            <a:avLst/>
          </a:prstGeom>
          <a:noFill/>
        </p:spPr>
        <p:txBody>
          <a:bodyPr wrap="square" rtlCol="0">
            <a:spAutoFit/>
          </a:bodyPr>
          <a:lstStyle/>
          <a:p>
            <a:r>
              <a:rPr lang="nl-NL" sz="1600" dirty="0">
                <a:solidFill>
                  <a:srgbClr val="FFFF00"/>
                </a:solidFill>
              </a:rPr>
              <a:t>Dat betekent;</a:t>
            </a:r>
          </a:p>
          <a:p>
            <a:r>
              <a:rPr lang="nl-NL" sz="1600" dirty="0">
                <a:solidFill>
                  <a:srgbClr val="FFFF00"/>
                </a:solidFill>
              </a:rPr>
              <a:t>zo hoog mogelijk in het histogram maar met  de zekerheid dat er geen </a:t>
            </a:r>
            <a:r>
              <a:rPr lang="nl-NL" sz="1600" dirty="0" err="1">
                <a:solidFill>
                  <a:srgbClr val="FFFF00"/>
                </a:solidFill>
              </a:rPr>
              <a:t>clipping</a:t>
            </a:r>
            <a:r>
              <a:rPr lang="nl-NL" sz="1600" dirty="0">
                <a:solidFill>
                  <a:srgbClr val="FFFF00"/>
                </a:solidFill>
              </a:rPr>
              <a:t> optreedt.</a:t>
            </a:r>
          </a:p>
        </p:txBody>
      </p:sp>
      <p:sp>
        <p:nvSpPr>
          <p:cNvPr id="3" name="Titel 2"/>
          <p:cNvSpPr>
            <a:spLocks noGrp="1"/>
          </p:cNvSpPr>
          <p:nvPr>
            <p:ph type="ctrTitle"/>
          </p:nvPr>
        </p:nvSpPr>
        <p:spPr>
          <a:xfrm>
            <a:off x="6012160" y="35461"/>
            <a:ext cx="2952328" cy="1240159"/>
          </a:xfrm>
        </p:spPr>
        <p:txBody>
          <a:bodyPr/>
          <a:lstStyle/>
          <a:p>
            <a:r>
              <a:rPr lang="nl-NL" sz="1800" dirty="0">
                <a:solidFill>
                  <a:srgbClr val="FFFF00"/>
                </a:solidFill>
              </a:rPr>
              <a:t>Er werd gestart met een flatframe met de meest ideale belichting.</a:t>
            </a:r>
          </a:p>
        </p:txBody>
      </p:sp>
      <p:sp>
        <p:nvSpPr>
          <p:cNvPr id="4" name="Ondertitel 3"/>
          <p:cNvSpPr>
            <a:spLocks noGrp="1"/>
          </p:cNvSpPr>
          <p:nvPr>
            <p:ph type="subTitle" idx="1"/>
          </p:nvPr>
        </p:nvSpPr>
        <p:spPr>
          <a:xfrm>
            <a:off x="6444208" y="3219822"/>
            <a:ext cx="2520280" cy="1440160"/>
          </a:xfrm>
        </p:spPr>
        <p:txBody>
          <a:bodyPr/>
          <a:lstStyle/>
          <a:p>
            <a:pPr lvl="0" algn="l" eaLnBrk="1" fontAlgn="auto" hangingPunct="1">
              <a:spcBef>
                <a:spcPts val="0"/>
              </a:spcBef>
              <a:spcAft>
                <a:spcPts val="0"/>
              </a:spcAft>
            </a:pPr>
            <a:r>
              <a:rPr lang="nl-NL" sz="1600" kern="1200" dirty="0">
                <a:solidFill>
                  <a:srgbClr val="FFFF00"/>
                </a:solidFill>
              </a:rPr>
              <a:t>Lijndiagrammen van het flatframe-0 van hiernaast.</a:t>
            </a:r>
          </a:p>
          <a:p>
            <a:pPr lvl="0" algn="l" eaLnBrk="1" fontAlgn="auto" hangingPunct="1">
              <a:spcBef>
                <a:spcPts val="0"/>
              </a:spcBef>
              <a:spcAft>
                <a:spcPts val="0"/>
              </a:spcAft>
            </a:pPr>
            <a:r>
              <a:rPr lang="nl-NL" sz="1600" kern="1200" dirty="0">
                <a:solidFill>
                  <a:srgbClr val="FFFF00"/>
                </a:solidFill>
              </a:rPr>
              <a:t>Er is geen clipping in de kleurkanalen aanwezig.</a:t>
            </a:r>
          </a:p>
          <a:p>
            <a:endParaRPr lang="nl-NL"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23" y="57150"/>
            <a:ext cx="6105525"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75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36" y="778768"/>
            <a:ext cx="8372475"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2285999"/>
            <a:ext cx="8372475"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1" y="3686174"/>
            <a:ext cx="8372475"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2" y="0"/>
            <a:ext cx="8820473" cy="1261884"/>
          </a:xfrm>
          <a:prstGeom prst="rect">
            <a:avLst/>
          </a:prstGeom>
          <a:noFill/>
        </p:spPr>
        <p:txBody>
          <a:bodyPr wrap="square" rtlCol="0">
            <a:spAutoFit/>
          </a:bodyPr>
          <a:lstStyle/>
          <a:p>
            <a:r>
              <a:rPr lang="nl-NL" sz="1600" dirty="0">
                <a:solidFill>
                  <a:srgbClr val="FFFF00"/>
                </a:solidFill>
              </a:rPr>
              <a:t>               Verschil conversie van flatframes met telkens ongeveer 2x minder belichting;   </a:t>
            </a:r>
          </a:p>
          <a:p>
            <a:r>
              <a:rPr lang="nl-NL" sz="1600" dirty="0">
                <a:solidFill>
                  <a:srgbClr val="FFFF00"/>
                </a:solidFill>
              </a:rPr>
              <a:t>                                          </a:t>
            </a:r>
            <a:r>
              <a:rPr lang="nl-NL" sz="1400" dirty="0">
                <a:solidFill>
                  <a:srgbClr val="FFFF00"/>
                </a:solidFill>
              </a:rPr>
              <a:t>                                           </a:t>
            </a:r>
            <a:r>
              <a:rPr lang="nl-NL" sz="1600" dirty="0">
                <a:solidFill>
                  <a:srgbClr val="FFFF00"/>
                </a:solidFill>
              </a:rPr>
              <a:t>conversie met gammacorrectie</a:t>
            </a:r>
          </a:p>
          <a:p>
            <a:r>
              <a:rPr lang="nl-NL" sz="1600" dirty="0">
                <a:solidFill>
                  <a:srgbClr val="FFFF00"/>
                </a:solidFill>
              </a:rPr>
              <a:t>          lineaire conversie ( </a:t>
            </a:r>
            <a:r>
              <a:rPr lang="nl-NL" sz="1600" dirty="0" err="1">
                <a:solidFill>
                  <a:srgbClr val="FFFF00"/>
                </a:solidFill>
              </a:rPr>
              <a:t>astrowerk</a:t>
            </a:r>
            <a:r>
              <a:rPr lang="nl-NL" sz="1600" dirty="0">
                <a:solidFill>
                  <a:srgbClr val="FFFF00"/>
                </a:solidFill>
              </a:rPr>
              <a:t>)                  </a:t>
            </a:r>
            <a:r>
              <a:rPr lang="nl-NL" sz="1400" dirty="0">
                <a:solidFill>
                  <a:srgbClr val="FFFF00"/>
                </a:solidFill>
              </a:rPr>
              <a:t>(normale praktijk - camera display - Photoshop) 											</a:t>
            </a:r>
          </a:p>
        </p:txBody>
      </p:sp>
      <p:sp>
        <p:nvSpPr>
          <p:cNvPr id="3" name="Tekstvak 2"/>
          <p:cNvSpPr txBox="1"/>
          <p:nvPr/>
        </p:nvSpPr>
        <p:spPr>
          <a:xfrm>
            <a:off x="8304208" y="1419622"/>
            <a:ext cx="896981" cy="3308598"/>
          </a:xfrm>
          <a:prstGeom prst="rect">
            <a:avLst/>
          </a:prstGeom>
          <a:noFill/>
        </p:spPr>
        <p:txBody>
          <a:bodyPr wrap="square" rtlCol="0">
            <a:spAutoFit/>
          </a:bodyPr>
          <a:lstStyle/>
          <a:p>
            <a:r>
              <a:rPr lang="nl-NL" sz="1100" dirty="0">
                <a:solidFill>
                  <a:srgbClr val="FFFF00"/>
                </a:solidFill>
              </a:rPr>
              <a:t>Flatframe-0</a:t>
            </a: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r>
              <a:rPr lang="nl-NL" sz="1100" dirty="0">
                <a:solidFill>
                  <a:srgbClr val="FFFF00"/>
                </a:solidFill>
              </a:rPr>
              <a:t>Flatframe-1</a:t>
            </a: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r>
              <a:rPr lang="nl-NL" sz="1100" dirty="0">
                <a:solidFill>
                  <a:srgbClr val="FFFF00"/>
                </a:solidFill>
              </a:rPr>
              <a:t>Flatframe-2</a:t>
            </a:r>
          </a:p>
        </p:txBody>
      </p:sp>
    </p:spTree>
    <p:extLst>
      <p:ext uri="{BB962C8B-B14F-4D97-AF65-F5344CB8AC3E}">
        <p14:creationId xmlns:p14="http://schemas.microsoft.com/office/powerpoint/2010/main" val="57546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8234095" y="51470"/>
            <a:ext cx="896981" cy="4832092"/>
          </a:xfrm>
          <a:prstGeom prst="rect">
            <a:avLst/>
          </a:prstGeom>
          <a:noFill/>
        </p:spPr>
        <p:txBody>
          <a:bodyPr wrap="square" rtlCol="0">
            <a:spAutoFit/>
          </a:bodyPr>
          <a:lstStyle/>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r>
              <a:rPr lang="nl-NL" sz="1100" dirty="0">
                <a:solidFill>
                  <a:srgbClr val="FFFF00"/>
                </a:solidFill>
              </a:rPr>
              <a:t>Flatframe-3</a:t>
            </a: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r>
              <a:rPr lang="nl-NL" sz="1100" dirty="0">
                <a:solidFill>
                  <a:srgbClr val="FFFF00"/>
                </a:solidFill>
              </a:rPr>
              <a:t>Flatframe-4</a:t>
            </a: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r>
              <a:rPr lang="nl-NL" sz="1100" dirty="0">
                <a:solidFill>
                  <a:srgbClr val="FFFF00"/>
                </a:solidFill>
              </a:rPr>
              <a:t>Flatframe-5</a:t>
            </a: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endParaRPr lang="nl-NL" sz="1100" dirty="0">
              <a:solidFill>
                <a:srgbClr val="FFFF00"/>
              </a:solidFill>
            </a:endParaRPr>
          </a:p>
          <a:p>
            <a:r>
              <a:rPr lang="nl-NL" sz="1100" dirty="0">
                <a:solidFill>
                  <a:srgbClr val="FFFF00"/>
                </a:solidFill>
              </a:rPr>
              <a:t>Flatframe-6</a:t>
            </a:r>
          </a:p>
        </p:txBody>
      </p:sp>
      <p:pic>
        <p:nvPicPr>
          <p:cNvPr id="2062"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940591"/>
            <a:ext cx="8305800" cy="1202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4"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6" y="2628810"/>
            <a:ext cx="8305800"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5"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3" y="1332228"/>
            <a:ext cx="830580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6"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1"/>
            <a:ext cx="8323385" cy="1289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7246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6"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31590"/>
            <a:ext cx="8831727"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F991B53F-12B8-3385-B36C-CC2E99124783}"/>
              </a:ext>
            </a:extLst>
          </p:cNvPr>
          <p:cNvSpPr txBox="1"/>
          <p:nvPr/>
        </p:nvSpPr>
        <p:spPr>
          <a:xfrm>
            <a:off x="539552" y="123478"/>
            <a:ext cx="7992888" cy="646331"/>
          </a:xfrm>
          <a:prstGeom prst="rect">
            <a:avLst/>
          </a:prstGeom>
          <a:noFill/>
        </p:spPr>
        <p:txBody>
          <a:bodyPr wrap="square" rtlCol="0">
            <a:spAutoFit/>
          </a:bodyPr>
          <a:lstStyle/>
          <a:p>
            <a:pPr algn="ctr"/>
            <a:r>
              <a:rPr lang="nl-NL" dirty="0">
                <a:solidFill>
                  <a:srgbClr val="FFFF00"/>
                </a:solidFill>
              </a:rPr>
              <a:t>Merk op het grote verschil van een </a:t>
            </a:r>
            <a:r>
              <a:rPr lang="nl-NL" dirty="0" err="1">
                <a:solidFill>
                  <a:srgbClr val="FFFF00"/>
                </a:solidFill>
              </a:rPr>
              <a:t>gamma_gecorrigeerd</a:t>
            </a:r>
            <a:r>
              <a:rPr lang="nl-NL" dirty="0">
                <a:solidFill>
                  <a:srgbClr val="FFFF00"/>
                </a:solidFill>
              </a:rPr>
              <a:t> en lineair histogram.</a:t>
            </a:r>
          </a:p>
        </p:txBody>
      </p:sp>
      <p:sp>
        <p:nvSpPr>
          <p:cNvPr id="4" name="Tekstvak 3">
            <a:extLst>
              <a:ext uri="{FF2B5EF4-FFF2-40B4-BE49-F238E27FC236}">
                <a16:creationId xmlns:a16="http://schemas.microsoft.com/office/drawing/2014/main" id="{02F8F9A1-CEDF-788E-E3C7-148289C24F08}"/>
              </a:ext>
            </a:extLst>
          </p:cNvPr>
          <p:cNvSpPr txBox="1"/>
          <p:nvPr/>
        </p:nvSpPr>
        <p:spPr>
          <a:xfrm>
            <a:off x="683568" y="2715766"/>
            <a:ext cx="7992888" cy="2169825"/>
          </a:xfrm>
          <a:prstGeom prst="rect">
            <a:avLst/>
          </a:prstGeom>
          <a:noFill/>
        </p:spPr>
        <p:txBody>
          <a:bodyPr wrap="square" rtlCol="0">
            <a:spAutoFit/>
          </a:bodyPr>
          <a:lstStyle/>
          <a:p>
            <a:r>
              <a:rPr lang="nl-NL" dirty="0">
                <a:solidFill>
                  <a:srgbClr val="FFFF00"/>
                </a:solidFill>
              </a:rPr>
              <a:t>Als de pieken in het histogram op het display van de DSLR en bij de gewone fotoprogramma’s in het midden staan betekend dit dat de belichting nog niet meer dan 12% van het bereik van de sensor gebruikt!</a:t>
            </a:r>
          </a:p>
          <a:p>
            <a:r>
              <a:rPr lang="nl-NL" sz="900" dirty="0">
                <a:solidFill>
                  <a:srgbClr val="FFFF00"/>
                </a:solidFill>
              </a:rPr>
              <a:t>    </a:t>
            </a:r>
          </a:p>
          <a:p>
            <a:r>
              <a:rPr lang="nl-NL" dirty="0">
                <a:solidFill>
                  <a:srgbClr val="FFFF00"/>
                </a:solidFill>
              </a:rPr>
              <a:t>Daarom altijd voorzichtig zijn als het gaat om het gebruik van de histogram-functie van niet </a:t>
            </a:r>
            <a:r>
              <a:rPr lang="nl-NL" dirty="0" err="1">
                <a:solidFill>
                  <a:srgbClr val="FFFF00"/>
                </a:solidFill>
              </a:rPr>
              <a:t>astro</a:t>
            </a:r>
            <a:r>
              <a:rPr lang="nl-NL" dirty="0">
                <a:solidFill>
                  <a:srgbClr val="FFFF00"/>
                </a:solidFill>
              </a:rPr>
              <a:t> gerelateerde programma's. Het belichtingsniveau is altijd veel lager dan je verwacht bij het aanschouwen van het getoond histogram.  </a:t>
            </a:r>
          </a:p>
        </p:txBody>
      </p:sp>
      <p:sp>
        <p:nvSpPr>
          <p:cNvPr id="5" name="Tekstvak 4">
            <a:extLst>
              <a:ext uri="{FF2B5EF4-FFF2-40B4-BE49-F238E27FC236}">
                <a16:creationId xmlns:a16="http://schemas.microsoft.com/office/drawing/2014/main" id="{7A137B2D-F324-429A-5790-C97A0AA8D6F5}"/>
              </a:ext>
            </a:extLst>
          </p:cNvPr>
          <p:cNvSpPr txBox="1"/>
          <p:nvPr/>
        </p:nvSpPr>
        <p:spPr>
          <a:xfrm>
            <a:off x="1115616" y="699542"/>
            <a:ext cx="7200800" cy="369332"/>
          </a:xfrm>
          <a:prstGeom prst="rect">
            <a:avLst/>
          </a:prstGeom>
          <a:noFill/>
        </p:spPr>
        <p:txBody>
          <a:bodyPr wrap="square" rtlCol="0">
            <a:spAutoFit/>
          </a:bodyPr>
          <a:lstStyle/>
          <a:p>
            <a:r>
              <a:rPr lang="nl-NL" dirty="0">
                <a:solidFill>
                  <a:srgbClr val="FFFF00"/>
                </a:solidFill>
              </a:rPr>
              <a:t>lineair histogram                                   </a:t>
            </a:r>
            <a:r>
              <a:rPr lang="nl-NL" dirty="0" err="1">
                <a:solidFill>
                  <a:srgbClr val="FFFF00"/>
                </a:solidFill>
              </a:rPr>
              <a:t>gammagecorrigeerd</a:t>
            </a:r>
            <a:r>
              <a:rPr lang="nl-NL" dirty="0">
                <a:solidFill>
                  <a:srgbClr val="FFFF00"/>
                </a:solidFill>
              </a:rPr>
              <a:t> histogram</a:t>
            </a:r>
          </a:p>
        </p:txBody>
      </p:sp>
    </p:spTree>
    <p:extLst>
      <p:ext uri="{BB962C8B-B14F-4D97-AF65-F5344CB8AC3E}">
        <p14:creationId xmlns:p14="http://schemas.microsoft.com/office/powerpoint/2010/main" val="1308009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419825" cy="1734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9825" y="15372"/>
            <a:ext cx="2391876" cy="1718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5784" y="4810"/>
            <a:ext cx="2400512" cy="1718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9825" y="1717813"/>
            <a:ext cx="2412002" cy="1735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1827" y="1724956"/>
            <a:ext cx="2429904" cy="1736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48" y="3445178"/>
            <a:ext cx="2376264" cy="1698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068" y="1744107"/>
            <a:ext cx="2379688" cy="1709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7261731" y="123478"/>
            <a:ext cx="1944216" cy="1077218"/>
          </a:xfrm>
          <a:prstGeom prst="rect">
            <a:avLst/>
          </a:prstGeom>
          <a:noFill/>
        </p:spPr>
        <p:txBody>
          <a:bodyPr wrap="square" rtlCol="0">
            <a:spAutoFit/>
          </a:bodyPr>
          <a:lstStyle/>
          <a:p>
            <a:r>
              <a:rPr lang="nl-NL" sz="1600" dirty="0">
                <a:solidFill>
                  <a:srgbClr val="FFFF00"/>
                </a:solidFill>
              </a:rPr>
              <a:t>Kalibratie met de hiervoor getoonde master-flats.</a:t>
            </a:r>
          </a:p>
          <a:p>
            <a:endParaRPr lang="nl-NL" sz="1600" dirty="0">
              <a:solidFill>
                <a:srgbClr val="FFFF00"/>
              </a:solidFill>
            </a:endParaRPr>
          </a:p>
        </p:txBody>
      </p:sp>
      <p:sp>
        <p:nvSpPr>
          <p:cNvPr id="3" name="Tekstvak 2"/>
          <p:cNvSpPr txBox="1"/>
          <p:nvPr/>
        </p:nvSpPr>
        <p:spPr>
          <a:xfrm>
            <a:off x="2699792" y="3434392"/>
            <a:ext cx="6336704" cy="1708160"/>
          </a:xfrm>
          <a:prstGeom prst="rect">
            <a:avLst/>
          </a:prstGeom>
          <a:noFill/>
        </p:spPr>
        <p:txBody>
          <a:bodyPr wrap="square" rtlCol="0">
            <a:spAutoFit/>
          </a:bodyPr>
          <a:lstStyle/>
          <a:p>
            <a:r>
              <a:rPr lang="nl-NL" sz="1500" dirty="0">
                <a:solidFill>
                  <a:srgbClr val="FFFF00"/>
                </a:solidFill>
              </a:rPr>
              <a:t>                                                                        master-0      98,34</a:t>
            </a:r>
          </a:p>
          <a:p>
            <a:r>
              <a:rPr lang="nl-NL" sz="1500" dirty="0" err="1">
                <a:solidFill>
                  <a:srgbClr val="FFFF00"/>
                </a:solidFill>
              </a:rPr>
              <a:t>St.Dev</a:t>
            </a:r>
            <a:r>
              <a:rPr lang="nl-NL" sz="1500" dirty="0">
                <a:solidFill>
                  <a:srgbClr val="FFFF00"/>
                </a:solidFill>
              </a:rPr>
              <a:t>. van de gekalibreerde masterflat         master-1    108,79</a:t>
            </a:r>
          </a:p>
          <a:p>
            <a:r>
              <a:rPr lang="nl-NL" sz="1500" dirty="0">
                <a:solidFill>
                  <a:srgbClr val="FFFF00"/>
                </a:solidFill>
              </a:rPr>
              <a:t>	                                                       master-2    124,12</a:t>
            </a:r>
          </a:p>
          <a:p>
            <a:r>
              <a:rPr lang="nl-NL" sz="1400" dirty="0">
                <a:solidFill>
                  <a:srgbClr val="FFFF00"/>
                </a:solidFill>
              </a:rPr>
              <a:t>                   </a:t>
            </a:r>
            <a:r>
              <a:rPr lang="nl-NL" sz="1400" dirty="0" err="1">
                <a:solidFill>
                  <a:srgbClr val="FFFF00"/>
                </a:solidFill>
              </a:rPr>
              <a:t>Gemid</a:t>
            </a:r>
            <a:r>
              <a:rPr lang="nl-NL" sz="1500" dirty="0">
                <a:solidFill>
                  <a:srgbClr val="FFFF00"/>
                </a:solidFill>
              </a:rPr>
              <a:t>. 41535                                 master-3    138,81</a:t>
            </a:r>
          </a:p>
          <a:p>
            <a:r>
              <a:rPr lang="nl-NL" sz="1500" dirty="0">
                <a:solidFill>
                  <a:srgbClr val="FFFF00"/>
                </a:solidFill>
              </a:rPr>
              <a:t>                                                                         master-4    163,45</a:t>
            </a:r>
          </a:p>
          <a:p>
            <a:r>
              <a:rPr lang="nl-NL" sz="1500" dirty="0">
                <a:solidFill>
                  <a:srgbClr val="FFFF00"/>
                </a:solidFill>
              </a:rPr>
              <a:t>                                                                         master-5    199,24</a:t>
            </a:r>
          </a:p>
          <a:p>
            <a:r>
              <a:rPr lang="nl-NL" sz="1500" dirty="0">
                <a:solidFill>
                  <a:srgbClr val="FFFF00"/>
                </a:solidFill>
              </a:rPr>
              <a:t>                                                                         master-6    268,18</a:t>
            </a:r>
          </a:p>
        </p:txBody>
      </p:sp>
      <p:sp>
        <p:nvSpPr>
          <p:cNvPr id="6" name="Rechthoek 5"/>
          <p:cNvSpPr/>
          <p:nvPr/>
        </p:nvSpPr>
        <p:spPr>
          <a:xfrm>
            <a:off x="7596336" y="4803998"/>
            <a:ext cx="2640416" cy="338554"/>
          </a:xfrm>
          <a:prstGeom prst="rect">
            <a:avLst/>
          </a:prstGeom>
        </p:spPr>
        <p:txBody>
          <a:bodyPr wrap="square">
            <a:spAutoFit/>
          </a:bodyPr>
          <a:lstStyle/>
          <a:p>
            <a:r>
              <a:rPr lang="nl-NL" sz="1600" dirty="0">
                <a:solidFill>
                  <a:srgbClr val="FFFF00"/>
                </a:solidFill>
              </a:rPr>
              <a:t>	</a:t>
            </a:r>
            <a:r>
              <a:rPr lang="nl-NL" sz="1400" dirty="0">
                <a:solidFill>
                  <a:srgbClr val="FFFF00"/>
                </a:solidFill>
              </a:rPr>
              <a:t>   </a:t>
            </a:r>
          </a:p>
        </p:txBody>
      </p:sp>
      <p:sp>
        <p:nvSpPr>
          <p:cNvPr id="5" name="Rechthoek 4"/>
          <p:cNvSpPr/>
          <p:nvPr/>
        </p:nvSpPr>
        <p:spPr>
          <a:xfrm>
            <a:off x="6466697" y="3203560"/>
            <a:ext cx="2677303" cy="323165"/>
          </a:xfrm>
          <a:prstGeom prst="rect">
            <a:avLst/>
          </a:prstGeom>
        </p:spPr>
        <p:txBody>
          <a:bodyPr wrap="square">
            <a:spAutoFit/>
          </a:bodyPr>
          <a:lstStyle/>
          <a:p>
            <a:r>
              <a:rPr lang="nl-NL" sz="1500" dirty="0">
                <a:solidFill>
                  <a:srgbClr val="FFFF00"/>
                </a:solidFill>
              </a:rPr>
              <a:t> 	</a:t>
            </a:r>
            <a:endParaRPr lang="nl-NL" sz="1500" dirty="0">
              <a:solidFill>
                <a:schemeClr val="tx2">
                  <a:lumMod val="50000"/>
                </a:schemeClr>
              </a:solidFill>
            </a:endParaRPr>
          </a:p>
        </p:txBody>
      </p:sp>
    </p:spTree>
    <p:extLst>
      <p:ext uri="{BB962C8B-B14F-4D97-AF65-F5344CB8AC3E}">
        <p14:creationId xmlns:p14="http://schemas.microsoft.com/office/powerpoint/2010/main" val="365864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11560" y="586591"/>
            <a:ext cx="7632848" cy="3108543"/>
          </a:xfrm>
          <a:prstGeom prst="rect">
            <a:avLst/>
          </a:prstGeom>
        </p:spPr>
        <p:txBody>
          <a:bodyPr wrap="square">
            <a:spAutoFit/>
          </a:bodyPr>
          <a:lstStyle/>
          <a:p>
            <a:r>
              <a:rPr lang="nl-NL" sz="1400" dirty="0">
                <a:solidFill>
                  <a:srgbClr val="FFFF00"/>
                </a:solidFill>
              </a:rPr>
              <a:t>Bij het maken van de flats moet er voor gezorgd worden dat de optische trein een beeld krijgt aangeboden alsof dat van een egaal verlicht vlak komt.</a:t>
            </a:r>
          </a:p>
          <a:p>
            <a:endParaRPr lang="nl-NL" sz="1400" dirty="0">
              <a:solidFill>
                <a:srgbClr val="FFFF00"/>
              </a:solidFill>
            </a:endParaRPr>
          </a:p>
          <a:p>
            <a:endParaRPr lang="nl-NL" sz="1400" dirty="0">
              <a:solidFill>
                <a:srgbClr val="FFFF00"/>
              </a:solidFill>
            </a:endParaRPr>
          </a:p>
          <a:p>
            <a:r>
              <a:rPr lang="nl-NL" sz="1400" dirty="0">
                <a:solidFill>
                  <a:srgbClr val="FFFF00"/>
                </a:solidFill>
              </a:rPr>
              <a:t>Als echter het licht wordt aangeboden bij de ingang van de OTA door b.v. een flatpaneel wordt  die eis minder kritisch want het oppervlak van het paneel wordt niet afgebeeld op de sensor. </a:t>
            </a:r>
          </a:p>
          <a:p>
            <a:endParaRPr lang="nl-NL" sz="1400" dirty="0">
              <a:solidFill>
                <a:srgbClr val="FFFF00"/>
              </a:solidFill>
            </a:endParaRPr>
          </a:p>
          <a:p>
            <a:endParaRPr lang="nl-NL" sz="1400" dirty="0">
              <a:solidFill>
                <a:srgbClr val="FFFF00"/>
              </a:solidFill>
            </a:endParaRPr>
          </a:p>
          <a:p>
            <a:r>
              <a:rPr lang="nl-NL" sz="1400" dirty="0">
                <a:solidFill>
                  <a:srgbClr val="FFFF00"/>
                </a:solidFill>
              </a:rPr>
              <a:t>Pas als het flatpaneel op grotere afstand staat wordt die eis steeds belangrijker  want dan wordt steeds meer het oppervlak van het paneel op  de sensor afgebeeld</a:t>
            </a:r>
            <a:r>
              <a:rPr lang="nl-NL" sz="1400" dirty="0">
                <a:solidFill>
                  <a:schemeClr val="tx2"/>
                </a:solidFill>
              </a:rPr>
              <a:t>. </a:t>
            </a:r>
          </a:p>
          <a:p>
            <a:endParaRPr lang="nl-NL" sz="1400" dirty="0">
              <a:solidFill>
                <a:schemeClr val="tx2"/>
              </a:solidFill>
            </a:endParaRPr>
          </a:p>
          <a:p>
            <a:endParaRPr lang="nl-NL" sz="1400" dirty="0">
              <a:solidFill>
                <a:schemeClr val="tx2"/>
              </a:solidFill>
            </a:endParaRPr>
          </a:p>
          <a:p>
            <a:r>
              <a:rPr lang="nl-NL" sz="1400" dirty="0">
                <a:solidFill>
                  <a:srgbClr val="FFFF00"/>
                </a:solidFill>
              </a:rPr>
              <a:t>Een eis is wel dat het flatpaneel of wat daarvoor in de plaats wordt gebruikt een echte diffuse straling geeft.</a:t>
            </a:r>
          </a:p>
        </p:txBody>
      </p:sp>
      <p:sp>
        <p:nvSpPr>
          <p:cNvPr id="3" name="Tekstvak 2">
            <a:extLst>
              <a:ext uri="{FF2B5EF4-FFF2-40B4-BE49-F238E27FC236}">
                <a16:creationId xmlns:a16="http://schemas.microsoft.com/office/drawing/2014/main" id="{65A4E771-5B3A-4809-1A28-02A31609B6EA}"/>
              </a:ext>
            </a:extLst>
          </p:cNvPr>
          <p:cNvSpPr txBox="1"/>
          <p:nvPr/>
        </p:nvSpPr>
        <p:spPr>
          <a:xfrm>
            <a:off x="1979712" y="3723878"/>
            <a:ext cx="6120680" cy="738664"/>
          </a:xfrm>
          <a:prstGeom prst="rect">
            <a:avLst/>
          </a:prstGeom>
          <a:noFill/>
        </p:spPr>
        <p:txBody>
          <a:bodyPr wrap="square" rtlCol="0">
            <a:spAutoFit/>
          </a:bodyPr>
          <a:lstStyle/>
          <a:p>
            <a:r>
              <a:rPr lang="nl-NL" sz="1400" dirty="0">
                <a:solidFill>
                  <a:schemeClr val="accent2">
                    <a:lumMod val="20000"/>
                    <a:lumOff val="80000"/>
                  </a:schemeClr>
                </a:solidFill>
              </a:rPr>
              <a:t>(Een test om de diffuser te controleren gaat als volgt; kijk door de diffuser naar een zeer heldere lichtbron zoals b.v. de zon of een felle lamp. Als je nu door de diffuser heen die lichtbron ziet staan is het geen goede diffuser.)</a:t>
            </a:r>
          </a:p>
        </p:txBody>
      </p:sp>
    </p:spTree>
    <p:extLst>
      <p:ext uri="{BB962C8B-B14F-4D97-AF65-F5344CB8AC3E}">
        <p14:creationId xmlns:p14="http://schemas.microsoft.com/office/powerpoint/2010/main" val="178727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899592" y="411510"/>
            <a:ext cx="7488832" cy="4154984"/>
          </a:xfrm>
          <a:prstGeom prst="rect">
            <a:avLst/>
          </a:prstGeom>
          <a:noFill/>
        </p:spPr>
        <p:txBody>
          <a:bodyPr wrap="square" rtlCol="0">
            <a:spAutoFit/>
          </a:bodyPr>
          <a:lstStyle/>
          <a:p>
            <a:r>
              <a:rPr lang="nl-NL" sz="2400" dirty="0">
                <a:solidFill>
                  <a:srgbClr val="FFFF00"/>
                </a:solidFill>
              </a:rPr>
              <a:t>De conclusie is dat bij het maken van de flatframes je beter de aandacht kunt richten op het optimaliseren van het belichtingsniveau van je frames dan op het maken van een groter aantal frames.</a:t>
            </a:r>
          </a:p>
          <a:p>
            <a:r>
              <a:rPr lang="nl-NL" sz="2400" dirty="0">
                <a:solidFill>
                  <a:srgbClr val="FFFF00"/>
                </a:solidFill>
              </a:rPr>
              <a:t>Dat betekent dat het zeer aan te bevelen is het histogram van het frame na een lineaire conversie te beoordelen.</a:t>
            </a:r>
          </a:p>
          <a:p>
            <a:endParaRPr lang="nl-NL" sz="2400" dirty="0">
              <a:solidFill>
                <a:srgbClr val="FFFF00"/>
              </a:solidFill>
            </a:endParaRPr>
          </a:p>
          <a:p>
            <a:endParaRPr lang="nl-NL" sz="2400" dirty="0">
              <a:solidFill>
                <a:srgbClr val="FFFF00"/>
              </a:solidFill>
            </a:endParaRPr>
          </a:p>
          <a:p>
            <a:r>
              <a:rPr lang="nl-NL" sz="2400" dirty="0">
                <a:solidFill>
                  <a:srgbClr val="FFFF00"/>
                </a:solidFill>
              </a:rPr>
              <a:t>De winst door meer dan 20 flatframes te maken is te verwaarlozen.</a:t>
            </a:r>
          </a:p>
        </p:txBody>
      </p:sp>
    </p:spTree>
    <p:extLst>
      <p:ext uri="{BB962C8B-B14F-4D97-AF65-F5344CB8AC3E}">
        <p14:creationId xmlns:p14="http://schemas.microsoft.com/office/powerpoint/2010/main" val="382515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660160" y="771550"/>
            <a:ext cx="8208912" cy="4031873"/>
          </a:xfrm>
          <a:prstGeom prst="rect">
            <a:avLst/>
          </a:prstGeom>
          <a:noFill/>
        </p:spPr>
        <p:txBody>
          <a:bodyPr wrap="square" rtlCol="0">
            <a:spAutoFit/>
          </a:bodyPr>
          <a:lstStyle/>
          <a:p>
            <a:r>
              <a:rPr lang="nl-NL" sz="1600" dirty="0">
                <a:solidFill>
                  <a:srgbClr val="FFFF00"/>
                </a:solidFill>
              </a:rPr>
              <a:t>Bewust praat ik hier over het belichtingsniveau en niet over de belichtingstijd.</a:t>
            </a:r>
          </a:p>
          <a:p>
            <a:r>
              <a:rPr lang="nl-NL" sz="1600" dirty="0">
                <a:solidFill>
                  <a:srgbClr val="FFFF00"/>
                </a:solidFill>
              </a:rPr>
              <a:t>Het gaat dus niet over een bepaalde belichtingstijd  maar over de hoeveelheid licht die op de sensor valt.</a:t>
            </a:r>
          </a:p>
          <a:p>
            <a:endParaRPr lang="nl-NL" sz="1600" dirty="0">
              <a:solidFill>
                <a:srgbClr val="FFFF00"/>
              </a:solidFill>
            </a:endParaRPr>
          </a:p>
          <a:p>
            <a:r>
              <a:rPr lang="nl-NL" sz="1600" dirty="0">
                <a:solidFill>
                  <a:srgbClr val="FFFF00"/>
                </a:solidFill>
              </a:rPr>
              <a:t>Toch is er over de belichtingstijd  wel iets op te merken.</a:t>
            </a:r>
          </a:p>
          <a:p>
            <a:r>
              <a:rPr lang="nl-NL" sz="1600" dirty="0">
                <a:solidFill>
                  <a:srgbClr val="FFFF00"/>
                </a:solidFill>
              </a:rPr>
              <a:t>De gekozen sluitertijd mag niet tot gevolg hebben dat een egale belichting van de sensor verstoord word.</a:t>
            </a:r>
          </a:p>
          <a:p>
            <a:endParaRPr lang="nl-NL" sz="1600" dirty="0">
              <a:solidFill>
                <a:srgbClr val="FFFF00"/>
              </a:solidFill>
            </a:endParaRPr>
          </a:p>
          <a:p>
            <a:r>
              <a:rPr lang="nl-NL" sz="1600" dirty="0">
                <a:solidFill>
                  <a:srgbClr val="FFFF00"/>
                </a:solidFill>
              </a:rPr>
              <a:t>Bij mechanische sluiters bestaat bij erg korte sluitertijden het risico dat door looptijdverschillen van de sluiterlamellen een ongelijke belichting ontstaat.</a:t>
            </a:r>
          </a:p>
          <a:p>
            <a:r>
              <a:rPr lang="nl-NL" sz="1600" dirty="0">
                <a:solidFill>
                  <a:srgbClr val="FFFF00"/>
                </a:solidFill>
              </a:rPr>
              <a:t>Een keuze tussen 1/50  en enkelen seconden is een veilige keus.</a:t>
            </a:r>
          </a:p>
          <a:p>
            <a:endParaRPr lang="nl-NL" sz="1600" dirty="0">
              <a:solidFill>
                <a:srgbClr val="FFFF00"/>
              </a:solidFill>
            </a:endParaRPr>
          </a:p>
          <a:p>
            <a:r>
              <a:rPr lang="nl-NL" sz="1600" dirty="0">
                <a:solidFill>
                  <a:srgbClr val="FFFF00"/>
                </a:solidFill>
              </a:rPr>
              <a:t>Bij sensoren met elektronisch geregelde integratietijd kan de methode van uitlezen van de data ook een probleem veroorzaken.</a:t>
            </a:r>
          </a:p>
          <a:p>
            <a:r>
              <a:rPr lang="nl-NL" sz="1600" dirty="0">
                <a:solidFill>
                  <a:srgbClr val="FFFF00"/>
                </a:solidFill>
              </a:rPr>
              <a:t> </a:t>
            </a:r>
          </a:p>
          <a:p>
            <a:endParaRPr lang="nl-NL" sz="1600" dirty="0">
              <a:solidFill>
                <a:srgbClr val="FFFF00"/>
              </a:solidFill>
            </a:endParaRPr>
          </a:p>
        </p:txBody>
      </p:sp>
    </p:spTree>
    <p:extLst>
      <p:ext uri="{BB962C8B-B14F-4D97-AF65-F5344CB8AC3E}">
        <p14:creationId xmlns:p14="http://schemas.microsoft.com/office/powerpoint/2010/main" val="3451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relateerde afbeeldi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3774" y="295328"/>
            <a:ext cx="5060226" cy="3600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erelateerde afbeeldi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95328"/>
            <a:ext cx="4058784" cy="36004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179512" y="3939902"/>
            <a:ext cx="8712968" cy="1077218"/>
          </a:xfrm>
          <a:prstGeom prst="rect">
            <a:avLst/>
          </a:prstGeom>
          <a:noFill/>
        </p:spPr>
        <p:txBody>
          <a:bodyPr wrap="square" rtlCol="0">
            <a:spAutoFit/>
          </a:bodyPr>
          <a:lstStyle/>
          <a:p>
            <a:r>
              <a:rPr lang="nl-NL" sz="1600" dirty="0">
                <a:solidFill>
                  <a:srgbClr val="FFFF00"/>
                </a:solidFill>
              </a:rPr>
              <a:t>Voorbeeld; bij de ZWO  ASI 1600 wordt bij gebruik van USB 2.0 bij een sluitertijd van 5 seconden overgeschakeld naar de (rechter) </a:t>
            </a:r>
            <a:r>
              <a:rPr lang="nl-NL" sz="1600" dirty="0" err="1">
                <a:solidFill>
                  <a:srgbClr val="FFFF00"/>
                </a:solidFill>
              </a:rPr>
              <a:t>global</a:t>
            </a:r>
            <a:r>
              <a:rPr lang="nl-NL" sz="1600" dirty="0">
                <a:solidFill>
                  <a:srgbClr val="FFFF00"/>
                </a:solidFill>
              </a:rPr>
              <a:t> reset mode en is de belichtingstijd per rij pixels niet meer gelijk. </a:t>
            </a:r>
          </a:p>
          <a:p>
            <a:r>
              <a:rPr lang="nl-NL" sz="1600" dirty="0">
                <a:solidFill>
                  <a:srgbClr val="FFFF00"/>
                </a:solidFill>
              </a:rPr>
              <a:t>Bij USB 3.0 gebeurt dat bij 1 en bij USB 2.0 bij 5 seconden. </a:t>
            </a:r>
          </a:p>
        </p:txBody>
      </p:sp>
      <p:sp>
        <p:nvSpPr>
          <p:cNvPr id="6" name="Tekstvak 5"/>
          <p:cNvSpPr txBox="1"/>
          <p:nvPr/>
        </p:nvSpPr>
        <p:spPr>
          <a:xfrm>
            <a:off x="1691680" y="-19199"/>
            <a:ext cx="5062604" cy="338554"/>
          </a:xfrm>
          <a:prstGeom prst="rect">
            <a:avLst/>
          </a:prstGeom>
          <a:noFill/>
        </p:spPr>
        <p:txBody>
          <a:bodyPr wrap="none" rtlCol="0">
            <a:spAutoFit/>
          </a:bodyPr>
          <a:lstStyle/>
          <a:p>
            <a:r>
              <a:rPr lang="nl-NL" sz="1600" dirty="0">
                <a:solidFill>
                  <a:srgbClr val="FFFF00"/>
                </a:solidFill>
              </a:rPr>
              <a:t>De twee modi van uitlezen die hier bedoeld worden.</a:t>
            </a:r>
          </a:p>
        </p:txBody>
      </p:sp>
    </p:spTree>
    <p:extLst>
      <p:ext uri="{BB962C8B-B14F-4D97-AF65-F5344CB8AC3E}">
        <p14:creationId xmlns:p14="http://schemas.microsoft.com/office/powerpoint/2010/main" val="3696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1438"/>
            <a:ext cx="9161865" cy="3986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1619672" y="-14506"/>
            <a:ext cx="5808000" cy="707886"/>
          </a:xfrm>
          <a:prstGeom prst="rect">
            <a:avLst/>
          </a:prstGeom>
          <a:noFill/>
        </p:spPr>
        <p:txBody>
          <a:bodyPr wrap="none" rtlCol="0">
            <a:spAutoFit/>
          </a:bodyPr>
          <a:lstStyle/>
          <a:p>
            <a:pPr algn="ctr"/>
            <a:r>
              <a:rPr lang="nl-NL" sz="2400" dirty="0">
                <a:solidFill>
                  <a:srgbClr val="FFFF00"/>
                </a:solidFill>
              </a:rPr>
              <a:t>ZWO ASI 1600</a:t>
            </a:r>
          </a:p>
          <a:p>
            <a:pPr algn="ctr"/>
            <a:r>
              <a:rPr lang="nl-NL" sz="1600" dirty="0">
                <a:solidFill>
                  <a:srgbClr val="FFFF00"/>
                </a:solidFill>
              </a:rPr>
              <a:t>USB 3.0                                                                       USB 2.0</a:t>
            </a:r>
          </a:p>
        </p:txBody>
      </p:sp>
      <p:sp>
        <p:nvSpPr>
          <p:cNvPr id="3" name="Tekstvak 2"/>
          <p:cNvSpPr txBox="1"/>
          <p:nvPr/>
        </p:nvSpPr>
        <p:spPr>
          <a:xfrm>
            <a:off x="207554" y="4580580"/>
            <a:ext cx="8158003" cy="523220"/>
          </a:xfrm>
          <a:prstGeom prst="rect">
            <a:avLst/>
          </a:prstGeom>
          <a:noFill/>
        </p:spPr>
        <p:txBody>
          <a:bodyPr wrap="none" rtlCol="0">
            <a:spAutoFit/>
          </a:bodyPr>
          <a:lstStyle/>
          <a:p>
            <a:r>
              <a:rPr lang="nl-NL" sz="1400" dirty="0">
                <a:solidFill>
                  <a:srgbClr val="FFFF00"/>
                </a:solidFill>
              </a:rPr>
              <a:t>             0,99s		    1,0s		               4,6 s		     5,6 s</a:t>
            </a:r>
          </a:p>
          <a:p>
            <a:r>
              <a:rPr lang="nl-NL" sz="1400" dirty="0">
                <a:solidFill>
                  <a:srgbClr val="FFFF00"/>
                </a:solidFill>
              </a:rPr>
              <a:t>                                                                          belichtingstijd;</a:t>
            </a:r>
          </a:p>
        </p:txBody>
      </p:sp>
    </p:spTree>
    <p:extLst>
      <p:ext uri="{BB962C8B-B14F-4D97-AF65-F5344CB8AC3E}">
        <p14:creationId xmlns:p14="http://schemas.microsoft.com/office/powerpoint/2010/main" val="3083385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827584" y="0"/>
            <a:ext cx="7416824" cy="338554"/>
          </a:xfrm>
          <a:prstGeom prst="rect">
            <a:avLst/>
          </a:prstGeom>
          <a:noFill/>
        </p:spPr>
        <p:txBody>
          <a:bodyPr wrap="square" rtlCol="0">
            <a:spAutoFit/>
          </a:bodyPr>
          <a:lstStyle/>
          <a:p>
            <a:r>
              <a:rPr lang="nl-NL" sz="1600" dirty="0">
                <a:solidFill>
                  <a:srgbClr val="FFFF00"/>
                </a:solidFill>
              </a:rPr>
              <a:t>Voorbeeld van een verrassende uitslag bij de controle van het belichtingsniveau </a:t>
            </a:r>
          </a:p>
        </p:txBody>
      </p:sp>
      <p:sp>
        <p:nvSpPr>
          <p:cNvPr id="3" name="Tekstvak 2"/>
          <p:cNvSpPr txBox="1"/>
          <p:nvPr/>
        </p:nvSpPr>
        <p:spPr>
          <a:xfrm>
            <a:off x="287524" y="3579862"/>
            <a:ext cx="8640960" cy="954107"/>
          </a:xfrm>
          <a:prstGeom prst="rect">
            <a:avLst/>
          </a:prstGeom>
          <a:noFill/>
        </p:spPr>
        <p:txBody>
          <a:bodyPr wrap="square" rtlCol="0">
            <a:spAutoFit/>
          </a:bodyPr>
          <a:lstStyle/>
          <a:p>
            <a:r>
              <a:rPr lang="nl-NL" sz="1400" dirty="0">
                <a:solidFill>
                  <a:srgbClr val="FFFF00"/>
                </a:solidFill>
              </a:rPr>
              <a:t>Ondanks dat het histogram niet vastliep tegen de rechterkant bleek er toch clipping aan de hand te zijn!  </a:t>
            </a:r>
          </a:p>
          <a:p>
            <a:r>
              <a:rPr lang="nl-NL" sz="1400" dirty="0">
                <a:solidFill>
                  <a:srgbClr val="FFFF00"/>
                </a:solidFill>
              </a:rPr>
              <a:t>De reden is waarschijnlijk dat dit te maken heeft met de ingestelde </a:t>
            </a:r>
            <a:r>
              <a:rPr lang="nl-NL" sz="1400" dirty="0" err="1">
                <a:solidFill>
                  <a:srgbClr val="FFFF00"/>
                </a:solidFill>
              </a:rPr>
              <a:t>iso</a:t>
            </a:r>
            <a:r>
              <a:rPr lang="nl-NL" sz="1400" dirty="0">
                <a:solidFill>
                  <a:srgbClr val="FFFF00"/>
                </a:solidFill>
              </a:rPr>
              <a:t> en of kleurbalans. Als daardoor het signaal van de pixels minder versterkt wordt zou dit kunnen leiden dat het signaal bij de full-well een waarde oplevert die lager is dan de maximale  </a:t>
            </a:r>
            <a:r>
              <a:rPr lang="nl-NL" sz="1400" dirty="0" err="1">
                <a:solidFill>
                  <a:srgbClr val="FFFF00"/>
                </a:solidFill>
              </a:rPr>
              <a:t>ADUwaarde</a:t>
            </a:r>
            <a:r>
              <a:rPr lang="nl-NL" sz="1400" dirty="0">
                <a:solidFill>
                  <a:srgbClr val="FFFF00"/>
                </a:solidFill>
              </a:rPr>
              <a:t>?  </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310402"/>
            <a:ext cx="5616624" cy="3242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1187624" y="4794125"/>
            <a:ext cx="6088526" cy="307777"/>
          </a:xfrm>
          <a:prstGeom prst="rect">
            <a:avLst/>
          </a:prstGeom>
          <a:noFill/>
        </p:spPr>
        <p:txBody>
          <a:bodyPr wrap="none" rtlCol="0">
            <a:spAutoFit/>
          </a:bodyPr>
          <a:lstStyle/>
          <a:p>
            <a:r>
              <a:rPr lang="nl-NL" sz="1400" b="1" dirty="0">
                <a:solidFill>
                  <a:srgbClr val="FFFF00"/>
                </a:solidFill>
              </a:rPr>
              <a:t>Daarom de aanbeveling het histogram altijd zorgvuldig te controleren</a:t>
            </a:r>
          </a:p>
        </p:txBody>
      </p:sp>
    </p:spTree>
    <p:extLst>
      <p:ext uri="{BB962C8B-B14F-4D97-AF65-F5344CB8AC3E}">
        <p14:creationId xmlns:p14="http://schemas.microsoft.com/office/powerpoint/2010/main" val="209667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755575" y="483518"/>
            <a:ext cx="7585683" cy="3785652"/>
          </a:xfrm>
          <a:prstGeom prst="rect">
            <a:avLst/>
          </a:prstGeom>
          <a:noFill/>
        </p:spPr>
        <p:txBody>
          <a:bodyPr wrap="square" rtlCol="0">
            <a:spAutoFit/>
          </a:bodyPr>
          <a:lstStyle/>
          <a:p>
            <a:pPr algn="ctr"/>
            <a:r>
              <a:rPr lang="nl-NL" sz="2400" dirty="0">
                <a:solidFill>
                  <a:srgbClr val="FFFF00"/>
                </a:solidFill>
              </a:rPr>
              <a:t>Eindconclusie Flats</a:t>
            </a:r>
          </a:p>
          <a:p>
            <a:pPr algn="ctr"/>
            <a:endParaRPr lang="nl-NL" dirty="0"/>
          </a:p>
          <a:p>
            <a:pPr algn="ctr"/>
            <a:endParaRPr lang="nl-NL" dirty="0">
              <a:solidFill>
                <a:srgbClr val="FFFF00"/>
              </a:solidFill>
            </a:endParaRPr>
          </a:p>
          <a:p>
            <a:r>
              <a:rPr lang="nl-NL" dirty="0">
                <a:solidFill>
                  <a:srgbClr val="FFFF00"/>
                </a:solidFill>
              </a:rPr>
              <a:t>Kies een belichtingstijd tussen 1/20 en 1 seconde.</a:t>
            </a:r>
          </a:p>
          <a:p>
            <a:endParaRPr lang="nl-NL" dirty="0">
              <a:solidFill>
                <a:srgbClr val="FFFF00"/>
              </a:solidFill>
            </a:endParaRPr>
          </a:p>
          <a:p>
            <a:r>
              <a:rPr lang="nl-NL" dirty="0">
                <a:solidFill>
                  <a:srgbClr val="FFFF00"/>
                </a:solidFill>
              </a:rPr>
              <a:t>Controleer na een lineaire conversie zorgvuldig het belichtingsniveau en kies dat zo hoog mogelijk maar zorg dat er (ook in de kleurkanalen) geen </a:t>
            </a:r>
            <a:r>
              <a:rPr lang="nl-NL" dirty="0" err="1">
                <a:solidFill>
                  <a:srgbClr val="FFFF00"/>
                </a:solidFill>
              </a:rPr>
              <a:t>clipping</a:t>
            </a:r>
            <a:r>
              <a:rPr lang="nl-NL" dirty="0">
                <a:solidFill>
                  <a:srgbClr val="FFFF00"/>
                </a:solidFill>
              </a:rPr>
              <a:t> optreedt.  </a:t>
            </a:r>
          </a:p>
          <a:p>
            <a:endParaRPr lang="nl-NL" dirty="0">
              <a:solidFill>
                <a:srgbClr val="FFFF00"/>
              </a:solidFill>
            </a:endParaRPr>
          </a:p>
          <a:p>
            <a:r>
              <a:rPr lang="nl-NL" dirty="0">
                <a:solidFill>
                  <a:srgbClr val="FFFF00"/>
                </a:solidFill>
              </a:rPr>
              <a:t>Wees zeker dat je de geschikte uitleesmode bij een niet-mechanische sluiter gebruikt.</a:t>
            </a:r>
          </a:p>
          <a:p>
            <a:endParaRPr lang="nl-NL" dirty="0">
              <a:solidFill>
                <a:srgbClr val="FFFF00"/>
              </a:solidFill>
            </a:endParaRPr>
          </a:p>
          <a:p>
            <a:r>
              <a:rPr lang="nl-NL" dirty="0">
                <a:solidFill>
                  <a:srgbClr val="FFFF00"/>
                </a:solidFill>
              </a:rPr>
              <a:t>Meer dan 20 flatframes maken is niet zinvol.</a:t>
            </a:r>
          </a:p>
        </p:txBody>
      </p:sp>
    </p:spTree>
    <p:extLst>
      <p:ext uri="{BB962C8B-B14F-4D97-AF65-F5344CB8AC3E}">
        <p14:creationId xmlns:p14="http://schemas.microsoft.com/office/powerpoint/2010/main" val="259834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5680"/>
            <a:ext cx="8229600" cy="421555"/>
          </a:xfrm>
        </p:spPr>
        <p:txBody>
          <a:bodyPr/>
          <a:lstStyle/>
          <a:p>
            <a:r>
              <a:rPr lang="nl-NL" sz="2400" dirty="0">
                <a:solidFill>
                  <a:srgbClr val="FFFF00"/>
                </a:solidFill>
              </a:rPr>
              <a:t>Bias en </a:t>
            </a:r>
            <a:r>
              <a:rPr lang="nl-NL" sz="2400" dirty="0" err="1">
                <a:solidFill>
                  <a:srgbClr val="FFFF00"/>
                </a:solidFill>
              </a:rPr>
              <a:t>darks</a:t>
            </a:r>
            <a:endParaRPr lang="nl-NL" sz="2400" dirty="0">
              <a:solidFill>
                <a:srgbClr val="FFFF00"/>
              </a:solidFill>
            </a:endParaRPr>
          </a:p>
        </p:txBody>
      </p:sp>
      <p:sp>
        <p:nvSpPr>
          <p:cNvPr id="4" name="Tekstvak 3"/>
          <p:cNvSpPr txBox="1"/>
          <p:nvPr/>
        </p:nvSpPr>
        <p:spPr>
          <a:xfrm>
            <a:off x="539552" y="627534"/>
            <a:ext cx="8208912" cy="4201150"/>
          </a:xfrm>
          <a:prstGeom prst="rect">
            <a:avLst/>
          </a:prstGeom>
          <a:noFill/>
        </p:spPr>
        <p:txBody>
          <a:bodyPr wrap="square" rtlCol="0">
            <a:spAutoFit/>
          </a:bodyPr>
          <a:lstStyle/>
          <a:p>
            <a:r>
              <a:rPr lang="nl-NL" sz="1600" dirty="0">
                <a:solidFill>
                  <a:srgbClr val="FFFF00"/>
                </a:solidFill>
              </a:rPr>
              <a:t>Bias;</a:t>
            </a:r>
          </a:p>
          <a:p>
            <a:r>
              <a:rPr lang="nl-NL" sz="1500" dirty="0">
                <a:solidFill>
                  <a:srgbClr val="FFFF00"/>
                </a:solidFill>
              </a:rPr>
              <a:t>De bias is een waarde die elke pixel als beginwaarde heeft en waarop het signaal dat de pixel genereert wordt opgeteld. Deze waarde is er altijd en dus ook als er geen licht op de pixel valt. </a:t>
            </a:r>
          </a:p>
          <a:p>
            <a:r>
              <a:rPr lang="nl-NL" sz="1500" dirty="0">
                <a:solidFill>
                  <a:srgbClr val="FFFF00"/>
                </a:solidFill>
              </a:rPr>
              <a:t>De biaswaarde kan daarom worden bepaald door een opname te maken met zeer korte belichtingstijd terwijl er geen licht op de sensor valt.</a:t>
            </a:r>
          </a:p>
          <a:p>
            <a:endParaRPr lang="nl-NL" sz="1500" dirty="0">
              <a:solidFill>
                <a:srgbClr val="FFFF00"/>
              </a:solidFill>
            </a:endParaRPr>
          </a:p>
          <a:p>
            <a:r>
              <a:rPr lang="nl-NL" sz="1600" dirty="0">
                <a:solidFill>
                  <a:srgbClr val="FFFF00"/>
                </a:solidFill>
              </a:rPr>
              <a:t>Dark;</a:t>
            </a:r>
          </a:p>
          <a:p>
            <a:r>
              <a:rPr lang="nl-NL" sz="1500" dirty="0">
                <a:solidFill>
                  <a:srgbClr val="FFFF00"/>
                </a:solidFill>
              </a:rPr>
              <a:t>als een opname van langere duur wordt gemaakt zonder dat er licht op de sensor valt zal door onvolkomenheid van de sensor toch bij de pixels een signaal kunnen ontstaan.</a:t>
            </a:r>
          </a:p>
          <a:p>
            <a:r>
              <a:rPr lang="nl-NL" sz="1500" dirty="0">
                <a:solidFill>
                  <a:srgbClr val="FFFF00"/>
                </a:solidFill>
              </a:rPr>
              <a:t>Dit noemt men de donkerstroom. De donkerstroom is temperatuurafhankelijk en wordt daarom bepaald door de temperatuur, de ingestelde </a:t>
            </a:r>
            <a:r>
              <a:rPr lang="nl-NL" sz="1500" dirty="0" err="1">
                <a:solidFill>
                  <a:srgbClr val="FFFF00"/>
                </a:solidFill>
              </a:rPr>
              <a:t>gain</a:t>
            </a:r>
            <a:r>
              <a:rPr lang="nl-NL" sz="1500" dirty="0">
                <a:solidFill>
                  <a:srgbClr val="FFFF00"/>
                </a:solidFill>
              </a:rPr>
              <a:t> of </a:t>
            </a:r>
            <a:r>
              <a:rPr lang="nl-NL" sz="1500" dirty="0" err="1">
                <a:solidFill>
                  <a:srgbClr val="FFFF00"/>
                </a:solidFill>
              </a:rPr>
              <a:t>iso</a:t>
            </a:r>
            <a:r>
              <a:rPr lang="nl-NL" sz="1500" dirty="0">
                <a:solidFill>
                  <a:srgbClr val="FFFF00"/>
                </a:solidFill>
              </a:rPr>
              <a:t> van de sensor en de tijdsduur van de belichting. </a:t>
            </a:r>
          </a:p>
          <a:p>
            <a:r>
              <a:rPr lang="nl-NL" sz="1500" dirty="0">
                <a:solidFill>
                  <a:srgbClr val="FFFF00"/>
                </a:solidFill>
              </a:rPr>
              <a:t>De grootte van deze donkerstroom -</a:t>
            </a:r>
            <a:r>
              <a:rPr lang="nl-NL" sz="1500" dirty="0" err="1">
                <a:solidFill>
                  <a:srgbClr val="FFFF00"/>
                </a:solidFill>
              </a:rPr>
              <a:t>darksignaal</a:t>
            </a:r>
            <a:r>
              <a:rPr lang="nl-NL" sz="1500" dirty="0">
                <a:solidFill>
                  <a:srgbClr val="FFFF00"/>
                </a:solidFill>
              </a:rPr>
              <a:t> genoemd- kan met een z.g. </a:t>
            </a:r>
            <a:r>
              <a:rPr lang="nl-NL" sz="1500" dirty="0" err="1">
                <a:solidFill>
                  <a:srgbClr val="FFFF00"/>
                </a:solidFill>
              </a:rPr>
              <a:t>darkframe</a:t>
            </a:r>
            <a:r>
              <a:rPr lang="nl-NL" sz="1500" dirty="0">
                <a:solidFill>
                  <a:srgbClr val="FFFF00"/>
                </a:solidFill>
              </a:rPr>
              <a:t> worden vastgesteld. Een </a:t>
            </a:r>
            <a:r>
              <a:rPr lang="nl-NL" sz="1500" dirty="0" err="1">
                <a:solidFill>
                  <a:srgbClr val="FFFF00"/>
                </a:solidFill>
              </a:rPr>
              <a:t>darkframe</a:t>
            </a:r>
            <a:r>
              <a:rPr lang="nl-NL" sz="1500" dirty="0">
                <a:solidFill>
                  <a:srgbClr val="FFFF00"/>
                </a:solidFill>
              </a:rPr>
              <a:t> is daarom een opname van langere duur zonder dat er licht op de sensor valt en dit bij een bepaalde temperatuur en </a:t>
            </a:r>
            <a:r>
              <a:rPr lang="nl-NL" sz="1500" dirty="0" err="1">
                <a:solidFill>
                  <a:srgbClr val="FFFF00"/>
                </a:solidFill>
              </a:rPr>
              <a:t>gain</a:t>
            </a:r>
            <a:r>
              <a:rPr lang="nl-NL" sz="1500" dirty="0">
                <a:solidFill>
                  <a:srgbClr val="FFFF00"/>
                </a:solidFill>
              </a:rPr>
              <a:t> of </a:t>
            </a:r>
            <a:r>
              <a:rPr lang="nl-NL" sz="1500" dirty="0" err="1">
                <a:solidFill>
                  <a:srgbClr val="FFFF00"/>
                </a:solidFill>
              </a:rPr>
              <a:t>iso</a:t>
            </a:r>
            <a:r>
              <a:rPr lang="nl-NL" sz="1500" dirty="0">
                <a:solidFill>
                  <a:srgbClr val="FFFF00"/>
                </a:solidFill>
              </a:rPr>
              <a:t> van de sensor. </a:t>
            </a:r>
          </a:p>
          <a:p>
            <a:r>
              <a:rPr lang="nl-NL" sz="1000" dirty="0">
                <a:solidFill>
                  <a:srgbClr val="FFFF00"/>
                </a:solidFill>
              </a:rPr>
              <a:t> </a:t>
            </a:r>
          </a:p>
          <a:p>
            <a:r>
              <a:rPr lang="nl-NL" sz="1500" dirty="0">
                <a:solidFill>
                  <a:srgbClr val="FFFF00"/>
                </a:solidFill>
              </a:rPr>
              <a:t>Bij lang belichte opnamen zal altijd het </a:t>
            </a:r>
            <a:r>
              <a:rPr lang="nl-NL" sz="1500" dirty="0" err="1">
                <a:solidFill>
                  <a:srgbClr val="FFFF00"/>
                </a:solidFill>
              </a:rPr>
              <a:t>darksignaal</a:t>
            </a:r>
            <a:r>
              <a:rPr lang="nl-NL" sz="1500" dirty="0">
                <a:solidFill>
                  <a:srgbClr val="FFFF00"/>
                </a:solidFill>
              </a:rPr>
              <a:t> bij het signaal dat door opvallend licht tijdens de belichting is ontstaan worden opgeteld. </a:t>
            </a:r>
          </a:p>
        </p:txBody>
      </p:sp>
    </p:spTree>
    <p:extLst>
      <p:ext uri="{BB962C8B-B14F-4D97-AF65-F5344CB8AC3E}">
        <p14:creationId xmlns:p14="http://schemas.microsoft.com/office/powerpoint/2010/main" val="65027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35496" y="51470"/>
            <a:ext cx="3600400" cy="369332"/>
          </a:xfrm>
          <a:prstGeom prst="rect">
            <a:avLst/>
          </a:prstGeom>
          <a:noFill/>
        </p:spPr>
        <p:txBody>
          <a:bodyPr wrap="square" rtlCol="0">
            <a:spAutoFit/>
          </a:bodyPr>
          <a:lstStyle/>
          <a:p>
            <a:endParaRPr lang="nl-NL" dirty="0"/>
          </a:p>
        </p:txBody>
      </p:sp>
      <p:sp>
        <p:nvSpPr>
          <p:cNvPr id="8" name="Tekstvak 7"/>
          <p:cNvSpPr txBox="1"/>
          <p:nvPr/>
        </p:nvSpPr>
        <p:spPr>
          <a:xfrm>
            <a:off x="227386" y="2355726"/>
            <a:ext cx="8928992" cy="2292935"/>
          </a:xfrm>
          <a:prstGeom prst="rect">
            <a:avLst/>
          </a:prstGeom>
          <a:noFill/>
        </p:spPr>
        <p:txBody>
          <a:bodyPr wrap="square" rtlCol="0">
            <a:spAutoFit/>
          </a:bodyPr>
          <a:lstStyle/>
          <a:p>
            <a:pPr lvl="0"/>
            <a:r>
              <a:rPr lang="nl-NL" sz="1300" dirty="0">
                <a:solidFill>
                  <a:srgbClr val="FFFF00"/>
                </a:solidFill>
              </a:rPr>
              <a:t>Hier een weergave van biasframes, telkens een enkelvoudige en daarnaast een master samengesteld door 16 frames.</a:t>
            </a:r>
          </a:p>
          <a:p>
            <a:pPr lvl="0"/>
            <a:r>
              <a:rPr lang="nl-NL" sz="1300" dirty="0">
                <a:solidFill>
                  <a:srgbClr val="FFFF00"/>
                </a:solidFill>
              </a:rPr>
              <a:t>Een masterbias is een biasframe dat is verkregen door een aantal biasframes samen te voegen. Dit wordt gedaan om de spreiding tussen de afzonderlijke frames te elimineren.</a:t>
            </a:r>
          </a:p>
          <a:p>
            <a:pPr lvl="0"/>
            <a:endParaRPr lang="nl-NL" sz="1300" dirty="0">
              <a:solidFill>
                <a:srgbClr val="FFFF00"/>
              </a:solidFill>
            </a:endParaRPr>
          </a:p>
          <a:p>
            <a:pPr lvl="0"/>
            <a:endParaRPr lang="nl-NL" sz="1300" b="1" dirty="0">
              <a:solidFill>
                <a:srgbClr val="FFFF00"/>
              </a:solidFill>
            </a:endParaRPr>
          </a:p>
          <a:p>
            <a:pPr lvl="0"/>
            <a:r>
              <a:rPr lang="nl-NL" sz="1300" dirty="0">
                <a:solidFill>
                  <a:srgbClr val="FFFF00"/>
                </a:solidFill>
              </a:rPr>
              <a:t>Duidelijk is dat de biasframes van de ASI camera’s zich als een normale verdeling manifesteren en een erg kleine spreiding hebben.</a:t>
            </a:r>
          </a:p>
          <a:p>
            <a:pPr lvl="0"/>
            <a:endParaRPr lang="nl-NL" sz="1300" dirty="0">
              <a:solidFill>
                <a:srgbClr val="FFFF00"/>
              </a:solidFill>
            </a:endParaRPr>
          </a:p>
          <a:p>
            <a:pPr lvl="0"/>
            <a:r>
              <a:rPr lang="nl-NL" sz="1300" dirty="0">
                <a:solidFill>
                  <a:srgbClr val="FFFF00"/>
                </a:solidFill>
              </a:rPr>
              <a:t>Maar dat is niet het geval bij de Canon 6Da. Daar blijkt de spreiding groot te zijn want de standaarddeviatie is groter dan het gemiddelde. Dat betekent dat het gemiddelde wordt bepaald door slecht weinig pixels met veel hogere </a:t>
            </a:r>
            <a:r>
              <a:rPr lang="nl-NL" sz="1300" dirty="0" err="1">
                <a:solidFill>
                  <a:srgbClr val="FFFF00"/>
                </a:solidFill>
              </a:rPr>
              <a:t>ADUwaarden</a:t>
            </a:r>
            <a:r>
              <a:rPr lang="nl-NL" sz="1300" dirty="0">
                <a:solidFill>
                  <a:srgbClr val="FFFF00"/>
                </a:solidFill>
              </a:rPr>
              <a:t> dan het gemiddelde.</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51470"/>
            <a:ext cx="4968552" cy="2140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a:extLst>
              <a:ext uri="{FF2B5EF4-FFF2-40B4-BE49-F238E27FC236}">
                <a16:creationId xmlns:a16="http://schemas.microsoft.com/office/drawing/2014/main" id="{4E36088D-731D-1A5D-353B-39950B5F0D6A}"/>
              </a:ext>
            </a:extLst>
          </p:cNvPr>
          <p:cNvSpPr txBox="1"/>
          <p:nvPr/>
        </p:nvSpPr>
        <p:spPr>
          <a:xfrm>
            <a:off x="5868144" y="123478"/>
            <a:ext cx="3168352" cy="1169551"/>
          </a:xfrm>
          <a:prstGeom prst="rect">
            <a:avLst/>
          </a:prstGeom>
          <a:noFill/>
        </p:spPr>
        <p:txBody>
          <a:bodyPr wrap="square" rtlCol="0">
            <a:spAutoFit/>
          </a:bodyPr>
          <a:lstStyle/>
          <a:p>
            <a:r>
              <a:rPr lang="nl-NL" sz="1400" dirty="0">
                <a:solidFill>
                  <a:srgbClr val="FFFF00"/>
                </a:solidFill>
              </a:rPr>
              <a:t>Asi1600mm-UG</a:t>
            </a:r>
            <a:r>
              <a:rPr lang="nl-NL" sz="1000" dirty="0">
                <a:solidFill>
                  <a:srgbClr val="FFFF00"/>
                </a:solidFill>
              </a:rPr>
              <a:t>(</a:t>
            </a:r>
            <a:r>
              <a:rPr lang="nl-NL" sz="1000" dirty="0" err="1">
                <a:solidFill>
                  <a:srgbClr val="FFFF00"/>
                </a:solidFill>
              </a:rPr>
              <a:t>unity</a:t>
            </a:r>
            <a:r>
              <a:rPr lang="nl-NL" sz="1000" dirty="0">
                <a:solidFill>
                  <a:srgbClr val="FFFF00"/>
                </a:solidFill>
              </a:rPr>
              <a:t> </a:t>
            </a:r>
            <a:r>
              <a:rPr lang="nl-NL" sz="1000" dirty="0" err="1">
                <a:solidFill>
                  <a:srgbClr val="FFFF00"/>
                </a:solidFill>
              </a:rPr>
              <a:t>gain</a:t>
            </a:r>
            <a:r>
              <a:rPr lang="nl-NL" sz="1000" dirty="0">
                <a:solidFill>
                  <a:srgbClr val="FFFF00"/>
                </a:solidFill>
              </a:rPr>
              <a:t>)    </a:t>
            </a:r>
            <a:r>
              <a:rPr lang="nl-NL" sz="1400" dirty="0" err="1">
                <a:solidFill>
                  <a:srgbClr val="FFFF00"/>
                </a:solidFill>
              </a:rPr>
              <a:t>gain</a:t>
            </a:r>
            <a:r>
              <a:rPr lang="nl-NL" sz="1400" dirty="0">
                <a:solidFill>
                  <a:srgbClr val="FFFF00"/>
                </a:solidFill>
              </a:rPr>
              <a:t>   139</a:t>
            </a:r>
          </a:p>
          <a:p>
            <a:r>
              <a:rPr lang="nl-NL" sz="1400" dirty="0">
                <a:solidFill>
                  <a:srgbClr val="FFFF00"/>
                </a:solidFill>
              </a:rPr>
              <a:t>Asi1600mm-LRN</a:t>
            </a:r>
            <a:r>
              <a:rPr lang="nl-NL" sz="1000" dirty="0">
                <a:solidFill>
                  <a:srgbClr val="FFFF00"/>
                </a:solidFill>
              </a:rPr>
              <a:t>(</a:t>
            </a:r>
            <a:r>
              <a:rPr lang="nl-NL" sz="1000" dirty="0" err="1">
                <a:solidFill>
                  <a:srgbClr val="FFFF00"/>
                </a:solidFill>
              </a:rPr>
              <a:t>lowest</a:t>
            </a:r>
            <a:r>
              <a:rPr lang="nl-NL" sz="1000" dirty="0">
                <a:solidFill>
                  <a:srgbClr val="FFFF00"/>
                </a:solidFill>
              </a:rPr>
              <a:t> </a:t>
            </a:r>
            <a:r>
              <a:rPr lang="nl-NL" sz="1000" dirty="0" err="1">
                <a:solidFill>
                  <a:srgbClr val="FFFF00"/>
                </a:solidFill>
              </a:rPr>
              <a:t>read</a:t>
            </a:r>
            <a:r>
              <a:rPr lang="nl-NL" sz="1000" dirty="0">
                <a:solidFill>
                  <a:srgbClr val="FFFF00"/>
                </a:solidFill>
              </a:rPr>
              <a:t> </a:t>
            </a:r>
            <a:r>
              <a:rPr lang="nl-NL" sz="1000" dirty="0" err="1">
                <a:solidFill>
                  <a:srgbClr val="FFFF00"/>
                </a:solidFill>
              </a:rPr>
              <a:t>noise</a:t>
            </a:r>
            <a:r>
              <a:rPr lang="nl-NL" sz="1000" dirty="0">
                <a:solidFill>
                  <a:srgbClr val="FFFF00"/>
                </a:solidFill>
              </a:rPr>
              <a:t>)   </a:t>
            </a:r>
            <a:r>
              <a:rPr lang="nl-NL" sz="1400" dirty="0">
                <a:solidFill>
                  <a:srgbClr val="FFFF00"/>
                </a:solidFill>
              </a:rPr>
              <a:t>300</a:t>
            </a:r>
          </a:p>
          <a:p>
            <a:endParaRPr lang="nl-NL" sz="1400" dirty="0">
              <a:solidFill>
                <a:srgbClr val="FFFF00"/>
              </a:solidFill>
            </a:endParaRPr>
          </a:p>
          <a:p>
            <a:r>
              <a:rPr lang="nl-NL" sz="1400" dirty="0">
                <a:solidFill>
                  <a:srgbClr val="FFFF00"/>
                </a:solidFill>
              </a:rPr>
              <a:t>Asi294mc-UG</a:t>
            </a:r>
            <a:r>
              <a:rPr lang="nl-NL" sz="1000" dirty="0">
                <a:solidFill>
                  <a:srgbClr val="FFFF00"/>
                </a:solidFill>
              </a:rPr>
              <a:t>(</a:t>
            </a:r>
            <a:r>
              <a:rPr lang="nl-NL" sz="1000" dirty="0" err="1">
                <a:solidFill>
                  <a:srgbClr val="FFFF00"/>
                </a:solidFill>
              </a:rPr>
              <a:t>unity</a:t>
            </a:r>
            <a:r>
              <a:rPr lang="nl-NL" sz="1000" dirty="0">
                <a:solidFill>
                  <a:srgbClr val="FFFF00"/>
                </a:solidFill>
              </a:rPr>
              <a:t> </a:t>
            </a:r>
            <a:r>
              <a:rPr lang="nl-NL" sz="1000" dirty="0" err="1">
                <a:solidFill>
                  <a:srgbClr val="FFFF00"/>
                </a:solidFill>
              </a:rPr>
              <a:t>gain</a:t>
            </a:r>
            <a:r>
              <a:rPr lang="nl-NL" sz="1000" dirty="0">
                <a:solidFill>
                  <a:srgbClr val="FFFF00"/>
                </a:solidFill>
              </a:rPr>
              <a:t>)         </a:t>
            </a:r>
            <a:r>
              <a:rPr lang="nl-NL" sz="1400" dirty="0" err="1">
                <a:solidFill>
                  <a:srgbClr val="FFFF00"/>
                </a:solidFill>
              </a:rPr>
              <a:t>gain</a:t>
            </a:r>
            <a:r>
              <a:rPr lang="nl-NL" sz="1400" dirty="0">
                <a:solidFill>
                  <a:srgbClr val="FFFF00"/>
                </a:solidFill>
              </a:rPr>
              <a:t>   120</a:t>
            </a:r>
          </a:p>
          <a:p>
            <a:r>
              <a:rPr lang="nl-NL" sz="1400" dirty="0">
                <a:solidFill>
                  <a:srgbClr val="FFFF00"/>
                </a:solidFill>
              </a:rPr>
              <a:t>Asi294mc-LRN</a:t>
            </a:r>
            <a:r>
              <a:rPr lang="nl-NL" sz="1000" dirty="0">
                <a:solidFill>
                  <a:srgbClr val="FFFF00"/>
                </a:solidFill>
              </a:rPr>
              <a:t>(</a:t>
            </a:r>
            <a:r>
              <a:rPr lang="nl-NL" sz="1000" dirty="0" err="1">
                <a:solidFill>
                  <a:srgbClr val="FFFF00"/>
                </a:solidFill>
              </a:rPr>
              <a:t>lowest</a:t>
            </a:r>
            <a:r>
              <a:rPr lang="nl-NL" sz="1000" dirty="0">
                <a:solidFill>
                  <a:srgbClr val="FFFF00"/>
                </a:solidFill>
              </a:rPr>
              <a:t> </a:t>
            </a:r>
            <a:r>
              <a:rPr lang="nl-NL" sz="1000" dirty="0" err="1">
                <a:solidFill>
                  <a:srgbClr val="FFFF00"/>
                </a:solidFill>
              </a:rPr>
              <a:t>read</a:t>
            </a:r>
            <a:r>
              <a:rPr lang="nl-NL" sz="1000" dirty="0">
                <a:solidFill>
                  <a:srgbClr val="FFFF00"/>
                </a:solidFill>
              </a:rPr>
              <a:t> </a:t>
            </a:r>
            <a:r>
              <a:rPr lang="nl-NL" sz="1000" dirty="0" err="1">
                <a:solidFill>
                  <a:srgbClr val="FFFF00"/>
                </a:solidFill>
              </a:rPr>
              <a:t>noise</a:t>
            </a:r>
            <a:r>
              <a:rPr lang="nl-NL" sz="1000" dirty="0">
                <a:solidFill>
                  <a:srgbClr val="FFFF00"/>
                </a:solidFill>
              </a:rPr>
              <a:t>)        </a:t>
            </a:r>
            <a:r>
              <a:rPr lang="nl-NL" sz="1400" dirty="0">
                <a:solidFill>
                  <a:srgbClr val="FFFF00"/>
                </a:solidFill>
              </a:rPr>
              <a:t>390</a:t>
            </a:r>
          </a:p>
        </p:txBody>
      </p:sp>
    </p:spTree>
    <p:extLst>
      <p:ext uri="{BB962C8B-B14F-4D97-AF65-F5344CB8AC3E}">
        <p14:creationId xmlns:p14="http://schemas.microsoft.com/office/powerpoint/2010/main" val="210793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627534"/>
            <a:ext cx="8229600" cy="421555"/>
          </a:xfrm>
        </p:spPr>
        <p:txBody>
          <a:bodyPr/>
          <a:lstStyle/>
          <a:p>
            <a:r>
              <a:rPr lang="nl-NL" sz="2400" dirty="0">
                <a:solidFill>
                  <a:srgbClr val="00B050"/>
                </a:solidFill>
              </a:rPr>
              <a:t>Bias en </a:t>
            </a:r>
            <a:r>
              <a:rPr lang="nl-NL" sz="2400" dirty="0" err="1">
                <a:solidFill>
                  <a:srgbClr val="00B050"/>
                </a:solidFill>
              </a:rPr>
              <a:t>darks</a:t>
            </a:r>
            <a:endParaRPr lang="nl-NL" sz="2400" dirty="0">
              <a:solidFill>
                <a:srgbClr val="00B050"/>
              </a:solidFill>
            </a:endParaRPr>
          </a:p>
        </p:txBody>
      </p:sp>
      <p:sp>
        <p:nvSpPr>
          <p:cNvPr id="4" name="Tekstvak 3"/>
          <p:cNvSpPr txBox="1"/>
          <p:nvPr/>
        </p:nvSpPr>
        <p:spPr>
          <a:xfrm>
            <a:off x="602928" y="1923678"/>
            <a:ext cx="8001520" cy="1754326"/>
          </a:xfrm>
          <a:prstGeom prst="rect">
            <a:avLst/>
          </a:prstGeom>
          <a:noFill/>
        </p:spPr>
        <p:txBody>
          <a:bodyPr wrap="square" rtlCol="0">
            <a:spAutoFit/>
          </a:bodyPr>
          <a:lstStyle/>
          <a:p>
            <a:r>
              <a:rPr lang="nl-NL" dirty="0">
                <a:solidFill>
                  <a:srgbClr val="FFFF00"/>
                </a:solidFill>
              </a:rPr>
              <a:t>Het bepalen van het </a:t>
            </a:r>
            <a:r>
              <a:rPr lang="nl-NL" dirty="0" err="1">
                <a:solidFill>
                  <a:srgbClr val="FFFF00"/>
                </a:solidFill>
              </a:rPr>
              <a:t>darksignaal</a:t>
            </a:r>
            <a:r>
              <a:rPr lang="nl-NL" dirty="0">
                <a:solidFill>
                  <a:srgbClr val="FFFF00"/>
                </a:solidFill>
              </a:rPr>
              <a:t> is belangrijk om de storende invloed die het veroorzaakt te kunnen elimineren.</a:t>
            </a:r>
          </a:p>
          <a:p>
            <a:endParaRPr lang="nl-NL" dirty="0">
              <a:solidFill>
                <a:srgbClr val="FFFF00"/>
              </a:solidFill>
            </a:endParaRPr>
          </a:p>
          <a:p>
            <a:r>
              <a:rPr lang="nl-NL" dirty="0">
                <a:solidFill>
                  <a:srgbClr val="FFFF00"/>
                </a:solidFill>
              </a:rPr>
              <a:t>De hiervoor gebruikte procedure (dat bij de kalibratie de  </a:t>
            </a:r>
            <a:r>
              <a:rPr lang="nl-NL" dirty="0" err="1">
                <a:solidFill>
                  <a:srgbClr val="FFFF00"/>
                </a:solidFill>
              </a:rPr>
              <a:t>dark-subtractie</a:t>
            </a:r>
            <a:r>
              <a:rPr lang="nl-NL" dirty="0">
                <a:solidFill>
                  <a:srgbClr val="FFFF00"/>
                </a:solidFill>
              </a:rPr>
              <a:t>  wordt genoemd) is dat van het signaal van een lang belichte opname het </a:t>
            </a:r>
            <a:r>
              <a:rPr lang="nl-NL" dirty="0" err="1">
                <a:solidFill>
                  <a:srgbClr val="FFFF00"/>
                </a:solidFill>
              </a:rPr>
              <a:t>darksignaal</a:t>
            </a:r>
            <a:r>
              <a:rPr lang="nl-NL" dirty="0">
                <a:solidFill>
                  <a:srgbClr val="FFFF00"/>
                </a:solidFill>
              </a:rPr>
              <a:t> dat hoort bij een precies gelijke opname wordt afgetrokken. </a:t>
            </a:r>
          </a:p>
        </p:txBody>
      </p:sp>
    </p:spTree>
    <p:extLst>
      <p:ext uri="{BB962C8B-B14F-4D97-AF65-F5344CB8AC3E}">
        <p14:creationId xmlns:p14="http://schemas.microsoft.com/office/powerpoint/2010/main" val="234660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107501" y="267494"/>
            <a:ext cx="3271801" cy="5355312"/>
          </a:xfrm>
          <a:prstGeom prst="rect">
            <a:avLst/>
          </a:prstGeom>
          <a:noFill/>
        </p:spPr>
        <p:txBody>
          <a:bodyPr wrap="square" rtlCol="0">
            <a:spAutoFit/>
          </a:bodyPr>
          <a:lstStyle/>
          <a:p>
            <a:r>
              <a:rPr lang="nl-NL" sz="1200" dirty="0">
                <a:solidFill>
                  <a:srgbClr val="FFFF00"/>
                </a:solidFill>
              </a:rPr>
              <a:t>Hiernaast een weergave van telkens 3 </a:t>
            </a:r>
            <a:r>
              <a:rPr lang="nl-NL" sz="1200" dirty="0" err="1">
                <a:solidFill>
                  <a:srgbClr val="FFFF00"/>
                </a:solidFill>
              </a:rPr>
              <a:t>darks</a:t>
            </a:r>
            <a:r>
              <a:rPr lang="nl-NL" sz="1200" dirty="0">
                <a:solidFill>
                  <a:srgbClr val="FFFF00"/>
                </a:solidFill>
              </a:rPr>
              <a:t> en de zgn. </a:t>
            </a:r>
            <a:r>
              <a:rPr lang="nl-NL" sz="1200" dirty="0" err="1">
                <a:solidFill>
                  <a:srgbClr val="FFFF00"/>
                </a:solidFill>
              </a:rPr>
              <a:t>masterdark</a:t>
            </a:r>
            <a:r>
              <a:rPr lang="nl-NL" sz="1200" dirty="0">
                <a:solidFill>
                  <a:srgbClr val="FFFF00"/>
                </a:solidFill>
              </a:rPr>
              <a:t>.</a:t>
            </a:r>
          </a:p>
          <a:p>
            <a:r>
              <a:rPr lang="nl-NL" sz="1200" dirty="0">
                <a:solidFill>
                  <a:srgbClr val="FFFF00"/>
                </a:solidFill>
              </a:rPr>
              <a:t>Een </a:t>
            </a:r>
            <a:r>
              <a:rPr lang="nl-NL" sz="1200" dirty="0" err="1">
                <a:solidFill>
                  <a:srgbClr val="FFFF00"/>
                </a:solidFill>
              </a:rPr>
              <a:t>masterdark</a:t>
            </a:r>
            <a:r>
              <a:rPr lang="nl-NL" sz="1200" dirty="0">
                <a:solidFill>
                  <a:srgbClr val="FFFF00"/>
                </a:solidFill>
              </a:rPr>
              <a:t> is een </a:t>
            </a:r>
            <a:r>
              <a:rPr lang="nl-NL" sz="1200" dirty="0" err="1">
                <a:solidFill>
                  <a:srgbClr val="FFFF00"/>
                </a:solidFill>
              </a:rPr>
              <a:t>dark</a:t>
            </a:r>
            <a:r>
              <a:rPr lang="nl-NL" sz="1200" dirty="0">
                <a:solidFill>
                  <a:srgbClr val="FFFF00"/>
                </a:solidFill>
              </a:rPr>
              <a:t> die is verkregen door een aantal </a:t>
            </a:r>
            <a:r>
              <a:rPr lang="nl-NL" sz="1200" dirty="0" err="1">
                <a:solidFill>
                  <a:srgbClr val="FFFF00"/>
                </a:solidFill>
              </a:rPr>
              <a:t>darks</a:t>
            </a:r>
            <a:r>
              <a:rPr lang="nl-NL" sz="1200" dirty="0">
                <a:solidFill>
                  <a:srgbClr val="FFFF00"/>
                </a:solidFill>
              </a:rPr>
              <a:t> samen te voegen. </a:t>
            </a:r>
          </a:p>
          <a:p>
            <a:endParaRPr lang="nl-NL" sz="1200" dirty="0">
              <a:solidFill>
                <a:srgbClr val="FFFF00"/>
              </a:solidFill>
            </a:endParaRPr>
          </a:p>
          <a:p>
            <a:endParaRPr lang="nl-NL" sz="1200" dirty="0">
              <a:solidFill>
                <a:srgbClr val="FFFF00"/>
              </a:solidFill>
            </a:endParaRPr>
          </a:p>
          <a:p>
            <a:r>
              <a:rPr lang="nl-NL" sz="1200" dirty="0">
                <a:solidFill>
                  <a:srgbClr val="FFFF00"/>
                </a:solidFill>
              </a:rPr>
              <a:t>Ook hier zijn weergegeven het gemiddelde en de middelste </a:t>
            </a:r>
            <a:r>
              <a:rPr lang="nl-NL" sz="1200" dirty="0" err="1">
                <a:solidFill>
                  <a:srgbClr val="FFFF00"/>
                </a:solidFill>
              </a:rPr>
              <a:t>ADUwaarde</a:t>
            </a:r>
            <a:r>
              <a:rPr lang="nl-NL" sz="1200" dirty="0">
                <a:solidFill>
                  <a:srgbClr val="FFFF00"/>
                </a:solidFill>
              </a:rPr>
              <a:t> en de </a:t>
            </a:r>
            <a:r>
              <a:rPr lang="nl-NL" sz="1200" dirty="0" err="1">
                <a:solidFill>
                  <a:srgbClr val="FFFF00"/>
                </a:solidFill>
              </a:rPr>
              <a:t>standaard-deviatie</a:t>
            </a:r>
            <a:r>
              <a:rPr lang="nl-NL" sz="1200" dirty="0">
                <a:solidFill>
                  <a:srgbClr val="FFFF00"/>
                </a:solidFill>
              </a:rPr>
              <a:t>. </a:t>
            </a:r>
          </a:p>
          <a:p>
            <a:endParaRPr lang="nl-NL" sz="1200" dirty="0">
              <a:solidFill>
                <a:srgbClr val="FFFF00"/>
              </a:solidFill>
            </a:endParaRPr>
          </a:p>
          <a:p>
            <a:r>
              <a:rPr lang="nl-NL" sz="1200" dirty="0">
                <a:solidFill>
                  <a:srgbClr val="FFFF00"/>
                </a:solidFill>
              </a:rPr>
              <a:t>Duidelijk is dat ook de </a:t>
            </a:r>
            <a:r>
              <a:rPr lang="nl-NL" sz="1200" dirty="0" err="1">
                <a:solidFill>
                  <a:srgbClr val="FFFF00"/>
                </a:solidFill>
              </a:rPr>
              <a:t>darks</a:t>
            </a:r>
            <a:r>
              <a:rPr lang="nl-NL" sz="1200" dirty="0">
                <a:solidFill>
                  <a:srgbClr val="FFFF00"/>
                </a:solidFill>
              </a:rPr>
              <a:t> van deze ASI camera’s zich als een normale verdeling manifesteren. En ook weer blijkt de onderlinge spreiding erg klein te zijn.</a:t>
            </a:r>
          </a:p>
          <a:p>
            <a:endParaRPr lang="nl-NL" sz="1200" dirty="0">
              <a:solidFill>
                <a:srgbClr val="FFFF00"/>
              </a:solidFill>
            </a:endParaRPr>
          </a:p>
          <a:p>
            <a:endParaRPr lang="nl-NL" sz="1200" dirty="0">
              <a:solidFill>
                <a:srgbClr val="FFFF00"/>
              </a:solidFill>
            </a:endParaRPr>
          </a:p>
          <a:p>
            <a:r>
              <a:rPr lang="nl-NL" sz="1200" dirty="0">
                <a:solidFill>
                  <a:srgbClr val="FFFF00"/>
                </a:solidFill>
              </a:rPr>
              <a:t>Door de biasframes hierbij te betrekken wordt duidelijk dat de donkerstroom van de ASI294 erg klein is.</a:t>
            </a:r>
          </a:p>
          <a:p>
            <a:endParaRPr lang="nl-NL" sz="1200" dirty="0">
              <a:solidFill>
                <a:srgbClr val="FFFF00"/>
              </a:solidFill>
            </a:endParaRPr>
          </a:p>
          <a:p>
            <a:r>
              <a:rPr lang="nl-NL" sz="1200" dirty="0">
                <a:solidFill>
                  <a:srgbClr val="FFFF00"/>
                </a:solidFill>
              </a:rPr>
              <a:t>Bij de ASI 1600 is die donkerstroom beduidend groter. </a:t>
            </a:r>
          </a:p>
          <a:p>
            <a:endParaRPr lang="nl-NL" sz="600" dirty="0">
              <a:solidFill>
                <a:srgbClr val="FFFF00"/>
              </a:solidFill>
            </a:endParaRPr>
          </a:p>
          <a:p>
            <a:r>
              <a:rPr lang="nl-NL" sz="1200" dirty="0">
                <a:solidFill>
                  <a:srgbClr val="FFFF00"/>
                </a:solidFill>
              </a:rPr>
              <a:t>Beiden sensoren werden op een temperatuur van min 15° C gebracht.</a:t>
            </a:r>
          </a:p>
          <a:p>
            <a:endParaRPr lang="nl-NL" sz="1400" dirty="0">
              <a:solidFill>
                <a:srgbClr val="FFFF00"/>
              </a:solidFill>
            </a:endParaRPr>
          </a:p>
          <a:p>
            <a:endParaRPr lang="nl-NL" sz="1400" dirty="0">
              <a:solidFill>
                <a:srgbClr val="FFFF00"/>
              </a:solidFill>
            </a:endParaRPr>
          </a:p>
          <a:p>
            <a:r>
              <a:rPr lang="nl-NL" sz="1400" dirty="0">
                <a:solidFill>
                  <a:srgbClr val="FFFF00"/>
                </a:solidFill>
              </a:rPr>
              <a:t> </a:t>
            </a: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505" y="0"/>
            <a:ext cx="557718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160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827584" y="843558"/>
            <a:ext cx="7704856" cy="3200876"/>
          </a:xfrm>
          <a:prstGeom prst="rect">
            <a:avLst/>
          </a:prstGeom>
          <a:noFill/>
        </p:spPr>
        <p:txBody>
          <a:bodyPr wrap="square" rtlCol="0">
            <a:spAutoFit/>
          </a:bodyPr>
          <a:lstStyle/>
          <a:p>
            <a:r>
              <a:rPr lang="nl-NL" sz="1400" dirty="0">
                <a:solidFill>
                  <a:srgbClr val="FFFF00"/>
                </a:solidFill>
              </a:rPr>
              <a:t>Om de verwerking van flats nader te bekijken werd een grote serie flats gemaakt met een Newton D114 mm  f/4 en een Canon 6Da.</a:t>
            </a:r>
          </a:p>
          <a:p>
            <a:endParaRPr lang="nl-NL" sz="1400" dirty="0">
              <a:solidFill>
                <a:srgbClr val="FFFF00"/>
              </a:solidFill>
            </a:endParaRPr>
          </a:p>
          <a:p>
            <a:r>
              <a:rPr lang="nl-NL" sz="1400" dirty="0">
                <a:solidFill>
                  <a:srgbClr val="FFFF00"/>
                </a:solidFill>
              </a:rPr>
              <a:t>Omdat die newton bedoeld is voor het APS formaat hebben de flats een behoorlijke lichtafval in de hoeken bij een full frame sensor en zijn dus goed te gebruiken om het effect van de flat-field kalibratie zichtbaar te maken.</a:t>
            </a:r>
          </a:p>
          <a:p>
            <a:endParaRPr lang="nl-NL" sz="1400" dirty="0">
              <a:solidFill>
                <a:srgbClr val="FFFF00"/>
              </a:solidFill>
            </a:endParaRPr>
          </a:p>
          <a:p>
            <a:endParaRPr lang="nl-NL" sz="1400" dirty="0">
              <a:solidFill>
                <a:srgbClr val="FFFF00"/>
              </a:solidFill>
            </a:endParaRPr>
          </a:p>
          <a:p>
            <a:r>
              <a:rPr lang="nl-NL" sz="1400" dirty="0">
                <a:solidFill>
                  <a:srgbClr val="FFFF00"/>
                </a:solidFill>
              </a:rPr>
              <a:t>De werking van de flat-field kalibratie is zichtbaar gemaakt door de masterflat te kalibreren met eenzelfde masterflat.</a:t>
            </a:r>
          </a:p>
          <a:p>
            <a:endParaRPr lang="nl-NL" sz="1400" dirty="0">
              <a:solidFill>
                <a:srgbClr val="FFFF00"/>
              </a:solidFill>
            </a:endParaRPr>
          </a:p>
          <a:p>
            <a:r>
              <a:rPr lang="nl-NL" sz="600" dirty="0">
                <a:solidFill>
                  <a:srgbClr val="FFFF00"/>
                </a:solidFill>
              </a:rPr>
              <a:t> </a:t>
            </a:r>
          </a:p>
          <a:p>
            <a:r>
              <a:rPr lang="nl-NL" sz="1400" dirty="0">
                <a:solidFill>
                  <a:srgbClr val="FFFF00"/>
                </a:solidFill>
              </a:rPr>
              <a:t>De masterflat laat namelijk zien hoe een gelijke hemelachtergrond op de sensor wordt weergegeven en daarom is bovengenoemde werkwijze precies datgene wat een kalibratie met een masterflat inhoudt in deze workflow. </a:t>
            </a:r>
          </a:p>
        </p:txBody>
      </p:sp>
    </p:spTree>
    <p:extLst>
      <p:ext uri="{BB962C8B-B14F-4D97-AF65-F5344CB8AC3E}">
        <p14:creationId xmlns:p14="http://schemas.microsoft.com/office/powerpoint/2010/main" val="227491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179512" y="2801"/>
            <a:ext cx="8784976" cy="1508105"/>
          </a:xfrm>
          <a:prstGeom prst="rect">
            <a:avLst/>
          </a:prstGeom>
          <a:noFill/>
        </p:spPr>
        <p:txBody>
          <a:bodyPr wrap="square" rtlCol="0">
            <a:spAutoFit/>
          </a:bodyPr>
          <a:lstStyle/>
          <a:p>
            <a:r>
              <a:rPr lang="nl-NL" sz="1400" dirty="0">
                <a:solidFill>
                  <a:srgbClr val="FFFF00"/>
                </a:solidFill>
              </a:rPr>
              <a:t>Bij een DSLR wordt het onbewerkte sensorsignaal in het RAW-formaat weergegeven. Om dit bestand om te zetten naar een formaat waarin de kleuren per pixel worden vermeld moet dit RAW bestand geconverteerd worden.</a:t>
            </a:r>
          </a:p>
          <a:p>
            <a:r>
              <a:rPr lang="nl-NL" sz="600" dirty="0">
                <a:solidFill>
                  <a:srgbClr val="FFFF00"/>
                </a:solidFill>
              </a:rPr>
              <a:t> </a:t>
            </a:r>
            <a:r>
              <a:rPr lang="nl-NL" sz="1400" dirty="0">
                <a:solidFill>
                  <a:srgbClr val="FFFF00"/>
                </a:solidFill>
              </a:rPr>
              <a:t>De meest gebruikte conversie is dan ook die waar de kleurinformatie is opgenomen. Maar in het kader van analyseren van (kalibratie) frames moet nagedacht worden of dat een juiste optie is. Dit omdat een conversie waarbij geen kleurinterpolatie wordt toegepast een betere weergave geeft van het  pure sensorsignaal.</a:t>
            </a:r>
          </a:p>
          <a:p>
            <a:endParaRPr lang="nl-NL" sz="800" dirty="0">
              <a:solidFill>
                <a:srgbClr val="FFFF00"/>
              </a:solidFill>
            </a:endParaRPr>
          </a:p>
        </p:txBody>
      </p:sp>
      <p:pic>
        <p:nvPicPr>
          <p:cNvPr id="6" name="Picture 2">
            <a:extLst>
              <a:ext uri="{FF2B5EF4-FFF2-40B4-BE49-F238E27FC236}">
                <a16:creationId xmlns:a16="http://schemas.microsoft.com/office/drawing/2014/main" id="{218D74EE-D093-D51E-C264-472010CD6B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31916"/>
            <a:ext cx="6336704" cy="3177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vak 6">
            <a:extLst>
              <a:ext uri="{FF2B5EF4-FFF2-40B4-BE49-F238E27FC236}">
                <a16:creationId xmlns:a16="http://schemas.microsoft.com/office/drawing/2014/main" id="{5E2C97B4-AFAA-4600-02EA-D79CD2539AAC}"/>
              </a:ext>
            </a:extLst>
          </p:cNvPr>
          <p:cNvSpPr txBox="1"/>
          <p:nvPr/>
        </p:nvSpPr>
        <p:spPr>
          <a:xfrm>
            <a:off x="179512" y="1347614"/>
            <a:ext cx="8496943" cy="553998"/>
          </a:xfrm>
          <a:prstGeom prst="rect">
            <a:avLst/>
          </a:prstGeom>
          <a:noFill/>
        </p:spPr>
        <p:txBody>
          <a:bodyPr wrap="square" rtlCol="0">
            <a:spAutoFit/>
          </a:bodyPr>
          <a:lstStyle/>
          <a:p>
            <a:r>
              <a:rPr lang="nl-NL" sz="1400" dirty="0">
                <a:solidFill>
                  <a:srgbClr val="FFFF00"/>
                </a:solidFill>
              </a:rPr>
              <a:t>Door de kleurinterpolatie krijgen veel pixels een signaal dat ze niet zelf daadwerkelijk</a:t>
            </a:r>
          </a:p>
          <a:p>
            <a:r>
              <a:rPr lang="nl-NL" sz="1400" dirty="0">
                <a:solidFill>
                  <a:srgbClr val="FFFF00"/>
                </a:solidFill>
              </a:rPr>
              <a:t>hebben geregistreerd maar dat ze door de kleurinterpolatie van een buurpixel meekrijgen</a:t>
            </a:r>
            <a:r>
              <a:rPr lang="nl-NL" sz="1600" dirty="0">
                <a:solidFill>
                  <a:srgbClr val="FFFF00"/>
                </a:solidFill>
              </a:rPr>
              <a:t>.</a:t>
            </a:r>
          </a:p>
        </p:txBody>
      </p:sp>
      <p:sp>
        <p:nvSpPr>
          <p:cNvPr id="12" name="Tekstvak 11">
            <a:extLst>
              <a:ext uri="{FF2B5EF4-FFF2-40B4-BE49-F238E27FC236}">
                <a16:creationId xmlns:a16="http://schemas.microsoft.com/office/drawing/2014/main" id="{B14A27D9-7269-E301-D49B-4C6F81553D22}"/>
              </a:ext>
            </a:extLst>
          </p:cNvPr>
          <p:cNvSpPr txBox="1"/>
          <p:nvPr/>
        </p:nvSpPr>
        <p:spPr>
          <a:xfrm>
            <a:off x="6588224" y="2355726"/>
            <a:ext cx="2376264" cy="2462213"/>
          </a:xfrm>
          <a:prstGeom prst="rect">
            <a:avLst/>
          </a:prstGeom>
          <a:noFill/>
        </p:spPr>
        <p:txBody>
          <a:bodyPr wrap="square" rtlCol="0">
            <a:spAutoFit/>
          </a:bodyPr>
          <a:lstStyle/>
          <a:p>
            <a:r>
              <a:rPr lang="nl-NL" sz="1400" dirty="0">
                <a:solidFill>
                  <a:srgbClr val="FFFF00"/>
                </a:solidFill>
              </a:rPr>
              <a:t>Op deze 800% </a:t>
            </a:r>
            <a:r>
              <a:rPr lang="nl-NL" sz="1400" dirty="0" err="1">
                <a:solidFill>
                  <a:srgbClr val="FFFF00"/>
                </a:solidFill>
              </a:rPr>
              <a:t>crop</a:t>
            </a:r>
            <a:r>
              <a:rPr lang="nl-NL" sz="1400" dirty="0">
                <a:solidFill>
                  <a:srgbClr val="FFFF00"/>
                </a:solidFill>
              </a:rPr>
              <a:t> zie je hoe één pixel door de kleur interpolatie ook bij de buurpixels een signaal veroorzaakt. Die tonen daardoor een signaal dat ze niet daadwerkelijk hebben gegenereerd. Daardoor wordt nu niet meer het pure signaal van de pixels weergegeven. </a:t>
            </a:r>
          </a:p>
        </p:txBody>
      </p:sp>
    </p:spTree>
    <p:extLst>
      <p:ext uri="{BB962C8B-B14F-4D97-AF65-F5344CB8AC3E}">
        <p14:creationId xmlns:p14="http://schemas.microsoft.com/office/powerpoint/2010/main" val="29004639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8D994D0-5628-41C2-548D-F1EB1D6673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422236"/>
            <a:ext cx="7668344" cy="2721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a:extLst>
              <a:ext uri="{FF2B5EF4-FFF2-40B4-BE49-F238E27FC236}">
                <a16:creationId xmlns:a16="http://schemas.microsoft.com/office/drawing/2014/main" id="{876DA181-C1A9-8C5C-4120-D5DD74BA1DC7}"/>
              </a:ext>
            </a:extLst>
          </p:cNvPr>
          <p:cNvSpPr txBox="1"/>
          <p:nvPr/>
        </p:nvSpPr>
        <p:spPr>
          <a:xfrm>
            <a:off x="467544" y="1851670"/>
            <a:ext cx="8103244" cy="492443"/>
          </a:xfrm>
          <a:prstGeom prst="rect">
            <a:avLst/>
          </a:prstGeom>
          <a:noFill/>
        </p:spPr>
        <p:txBody>
          <a:bodyPr wrap="square" rtlCol="0">
            <a:spAutoFit/>
          </a:bodyPr>
          <a:lstStyle/>
          <a:p>
            <a:pPr lvl="0"/>
            <a:r>
              <a:rPr lang="nl-NL" sz="1400" dirty="0">
                <a:solidFill>
                  <a:srgbClr val="FFFF00"/>
                </a:solidFill>
              </a:rPr>
              <a:t>(</a:t>
            </a:r>
            <a:r>
              <a:rPr lang="nl-NL" sz="1200" dirty="0">
                <a:solidFill>
                  <a:srgbClr val="FFFF00"/>
                </a:solidFill>
              </a:rPr>
              <a:t>In deze en volgende tabellen is ook de </a:t>
            </a:r>
            <a:r>
              <a:rPr lang="nl-NL" sz="1200" dirty="0" err="1">
                <a:solidFill>
                  <a:srgbClr val="FFFF00"/>
                </a:solidFill>
              </a:rPr>
              <a:t>ADUwaarde</a:t>
            </a:r>
            <a:r>
              <a:rPr lang="nl-NL" sz="1200" dirty="0">
                <a:solidFill>
                  <a:srgbClr val="FFFF00"/>
                </a:solidFill>
              </a:rPr>
              <a:t> van een procentueel deel van het totaal aantal pixels weergegeven. Voorbeeld;  90% = &lt;284  betekent dat 90% van alle pixels een </a:t>
            </a:r>
            <a:r>
              <a:rPr lang="nl-NL" sz="1200" dirty="0" err="1">
                <a:solidFill>
                  <a:srgbClr val="FFFF00"/>
                </a:solidFill>
              </a:rPr>
              <a:t>ADUwaarde</a:t>
            </a:r>
            <a:r>
              <a:rPr lang="nl-NL" sz="1200" dirty="0">
                <a:solidFill>
                  <a:srgbClr val="FFFF00"/>
                </a:solidFill>
              </a:rPr>
              <a:t> heeft van 284 of kleiner.)</a:t>
            </a:r>
          </a:p>
        </p:txBody>
      </p:sp>
      <p:sp>
        <p:nvSpPr>
          <p:cNvPr id="7" name="Tekstvak 6">
            <a:extLst>
              <a:ext uri="{FF2B5EF4-FFF2-40B4-BE49-F238E27FC236}">
                <a16:creationId xmlns:a16="http://schemas.microsoft.com/office/drawing/2014/main" id="{43A351B3-09E0-36BA-896F-CE6058E2000F}"/>
              </a:ext>
            </a:extLst>
          </p:cNvPr>
          <p:cNvSpPr txBox="1"/>
          <p:nvPr/>
        </p:nvSpPr>
        <p:spPr>
          <a:xfrm>
            <a:off x="467544" y="339502"/>
            <a:ext cx="8352928" cy="923330"/>
          </a:xfrm>
          <a:prstGeom prst="rect">
            <a:avLst/>
          </a:prstGeom>
          <a:noFill/>
        </p:spPr>
        <p:txBody>
          <a:bodyPr wrap="square">
            <a:spAutoFit/>
          </a:bodyPr>
          <a:lstStyle/>
          <a:p>
            <a:r>
              <a:rPr lang="nl-NL" dirty="0">
                <a:solidFill>
                  <a:srgbClr val="FFFF00"/>
                </a:solidFill>
              </a:rPr>
              <a:t>Het is dus sterk aan te bevelen de kalibratie van de frames uit te voeren na een conversie zonder kleurinterpolatie en dat pas na de kalibratie de kleurinformatie wordt opgeroepen.</a:t>
            </a:r>
          </a:p>
        </p:txBody>
      </p:sp>
    </p:spTree>
    <p:extLst>
      <p:ext uri="{BB962C8B-B14F-4D97-AF65-F5344CB8AC3E}">
        <p14:creationId xmlns:p14="http://schemas.microsoft.com/office/powerpoint/2010/main" val="367073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1929"/>
            <a:ext cx="9144000" cy="4621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323528" y="123478"/>
            <a:ext cx="8568952" cy="307777"/>
          </a:xfrm>
          <a:prstGeom prst="rect">
            <a:avLst/>
          </a:prstGeom>
          <a:noFill/>
        </p:spPr>
        <p:txBody>
          <a:bodyPr wrap="square" rtlCol="0">
            <a:spAutoFit/>
          </a:bodyPr>
          <a:lstStyle/>
          <a:p>
            <a:pPr algn="ctr"/>
            <a:r>
              <a:rPr lang="nl-NL" sz="1400" dirty="0">
                <a:solidFill>
                  <a:srgbClr val="FFFF00"/>
                </a:solidFill>
              </a:rPr>
              <a:t>Leveren de verschillende </a:t>
            </a:r>
            <a:r>
              <a:rPr lang="nl-NL" sz="1400" dirty="0" err="1">
                <a:solidFill>
                  <a:srgbClr val="FFFF00"/>
                </a:solidFill>
              </a:rPr>
              <a:t>capture</a:t>
            </a:r>
            <a:r>
              <a:rPr lang="nl-NL" sz="1400" dirty="0">
                <a:solidFill>
                  <a:srgbClr val="FFFF00"/>
                </a:solidFill>
              </a:rPr>
              <a:t> programma’s steeds gelijke data op? </a:t>
            </a:r>
          </a:p>
        </p:txBody>
      </p:sp>
    </p:spTree>
    <p:extLst>
      <p:ext uri="{BB962C8B-B14F-4D97-AF65-F5344CB8AC3E}">
        <p14:creationId xmlns:p14="http://schemas.microsoft.com/office/powerpoint/2010/main" val="266357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2423" y="555526"/>
            <a:ext cx="5832649" cy="1375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2355726"/>
            <a:ext cx="6103914" cy="2544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1403648" y="0"/>
            <a:ext cx="4968552" cy="461665"/>
          </a:xfrm>
          <a:prstGeom prst="rect">
            <a:avLst/>
          </a:prstGeom>
          <a:noFill/>
        </p:spPr>
        <p:txBody>
          <a:bodyPr wrap="square" rtlCol="0">
            <a:spAutoFit/>
          </a:bodyPr>
          <a:lstStyle/>
          <a:p>
            <a:r>
              <a:rPr lang="nl-NL" sz="1200" dirty="0" err="1">
                <a:solidFill>
                  <a:srgbClr val="FFFF00"/>
                </a:solidFill>
              </a:rPr>
              <a:t>ImagesPlus</a:t>
            </a:r>
            <a:r>
              <a:rPr lang="nl-NL" sz="1200" dirty="0">
                <a:solidFill>
                  <a:srgbClr val="FFFF00"/>
                </a:solidFill>
              </a:rPr>
              <a:t> en APT gebruiken ASCOM </a:t>
            </a:r>
            <a:r>
              <a:rPr lang="nl-NL" sz="1200" dirty="0" err="1">
                <a:solidFill>
                  <a:srgbClr val="FFFF00"/>
                </a:solidFill>
              </a:rPr>
              <a:t>drivers</a:t>
            </a:r>
            <a:endParaRPr lang="nl-NL" sz="1200" dirty="0">
              <a:solidFill>
                <a:srgbClr val="FFFF00"/>
              </a:solidFill>
            </a:endParaRPr>
          </a:p>
          <a:p>
            <a:r>
              <a:rPr lang="nl-NL" sz="1200" dirty="0">
                <a:solidFill>
                  <a:srgbClr val="FFFF00"/>
                </a:solidFill>
              </a:rPr>
              <a:t>Bij ASCOM </a:t>
            </a:r>
            <a:r>
              <a:rPr lang="nl-NL" sz="1200" dirty="0" err="1">
                <a:solidFill>
                  <a:srgbClr val="FFFF00"/>
                </a:solidFill>
              </a:rPr>
              <a:t>drivers</a:t>
            </a:r>
            <a:r>
              <a:rPr lang="nl-NL" sz="1200" dirty="0">
                <a:solidFill>
                  <a:srgbClr val="FFFF00"/>
                </a:solidFill>
              </a:rPr>
              <a:t> worden de parameters automatisch ingesteld</a:t>
            </a:r>
          </a:p>
        </p:txBody>
      </p:sp>
      <p:sp>
        <p:nvSpPr>
          <p:cNvPr id="4" name="Tekstvak 3"/>
          <p:cNvSpPr txBox="1"/>
          <p:nvPr/>
        </p:nvSpPr>
        <p:spPr>
          <a:xfrm>
            <a:off x="899592" y="2067694"/>
            <a:ext cx="7344706" cy="276999"/>
          </a:xfrm>
          <a:prstGeom prst="rect">
            <a:avLst/>
          </a:prstGeom>
          <a:noFill/>
        </p:spPr>
        <p:txBody>
          <a:bodyPr wrap="square" rtlCol="0">
            <a:spAutoFit/>
          </a:bodyPr>
          <a:lstStyle/>
          <a:p>
            <a:r>
              <a:rPr lang="nl-NL" sz="1200" dirty="0">
                <a:solidFill>
                  <a:srgbClr val="FFFF00"/>
                </a:solidFill>
              </a:rPr>
              <a:t>Bij </a:t>
            </a:r>
            <a:r>
              <a:rPr lang="nl-NL" sz="1200" dirty="0" err="1">
                <a:solidFill>
                  <a:srgbClr val="FFFF00"/>
                </a:solidFill>
              </a:rPr>
              <a:t>niet-ASCOM</a:t>
            </a:r>
            <a:r>
              <a:rPr lang="nl-NL" sz="1200" dirty="0">
                <a:solidFill>
                  <a:srgbClr val="FFFF00"/>
                </a:solidFill>
              </a:rPr>
              <a:t> </a:t>
            </a:r>
            <a:r>
              <a:rPr lang="nl-NL" sz="1200" dirty="0" err="1">
                <a:solidFill>
                  <a:srgbClr val="FFFF00"/>
                </a:solidFill>
              </a:rPr>
              <a:t>drivers</a:t>
            </a:r>
            <a:r>
              <a:rPr lang="nl-NL" sz="1200" dirty="0">
                <a:solidFill>
                  <a:srgbClr val="FFFF00"/>
                </a:solidFill>
              </a:rPr>
              <a:t> moeten de parameters zoals b.v. </a:t>
            </a:r>
            <a:r>
              <a:rPr lang="nl-NL" sz="1200" dirty="0" err="1">
                <a:solidFill>
                  <a:srgbClr val="FFFF00"/>
                </a:solidFill>
              </a:rPr>
              <a:t>gain</a:t>
            </a:r>
            <a:r>
              <a:rPr lang="nl-NL" sz="1200" dirty="0">
                <a:solidFill>
                  <a:srgbClr val="FFFF00"/>
                </a:solidFill>
              </a:rPr>
              <a:t>, offset en kleurbalans zelf ingesteld worden.</a:t>
            </a:r>
          </a:p>
        </p:txBody>
      </p:sp>
      <p:sp>
        <p:nvSpPr>
          <p:cNvPr id="6" name="Rechthoek 5"/>
          <p:cNvSpPr/>
          <p:nvPr/>
        </p:nvSpPr>
        <p:spPr>
          <a:xfrm>
            <a:off x="2195736" y="4864037"/>
            <a:ext cx="4637079" cy="276999"/>
          </a:xfrm>
          <a:prstGeom prst="rect">
            <a:avLst/>
          </a:prstGeom>
        </p:spPr>
        <p:txBody>
          <a:bodyPr wrap="square">
            <a:spAutoFit/>
          </a:bodyPr>
          <a:lstStyle/>
          <a:p>
            <a:pPr lvl="0"/>
            <a:r>
              <a:rPr lang="nl-NL" sz="1200" dirty="0">
                <a:solidFill>
                  <a:srgbClr val="FFFF00"/>
                </a:solidFill>
              </a:rPr>
              <a:t>ASCOM </a:t>
            </a:r>
            <a:r>
              <a:rPr lang="nl-NL" sz="1200" dirty="0" err="1">
                <a:solidFill>
                  <a:srgbClr val="FFFF00"/>
                </a:solidFill>
              </a:rPr>
              <a:t>driver</a:t>
            </a:r>
            <a:r>
              <a:rPr lang="nl-NL" sz="1200" dirty="0">
                <a:solidFill>
                  <a:srgbClr val="FFFF00"/>
                </a:solidFill>
              </a:rPr>
              <a:t>                                                   </a:t>
            </a:r>
            <a:r>
              <a:rPr lang="nl-NL" sz="1200" dirty="0" err="1">
                <a:solidFill>
                  <a:srgbClr val="FFFF00"/>
                </a:solidFill>
              </a:rPr>
              <a:t>niet-ASCOM</a:t>
            </a:r>
            <a:r>
              <a:rPr lang="nl-NL" sz="1200" dirty="0">
                <a:solidFill>
                  <a:srgbClr val="FFFF00"/>
                </a:solidFill>
              </a:rPr>
              <a:t> </a:t>
            </a:r>
            <a:r>
              <a:rPr lang="nl-NL" sz="1200" dirty="0" err="1">
                <a:solidFill>
                  <a:srgbClr val="FFFF00"/>
                </a:solidFill>
              </a:rPr>
              <a:t>driver</a:t>
            </a:r>
            <a:endParaRPr lang="nl-NL" sz="1200" dirty="0">
              <a:solidFill>
                <a:srgbClr val="FFFF00"/>
              </a:solidFill>
            </a:endParaRPr>
          </a:p>
        </p:txBody>
      </p:sp>
    </p:spTree>
    <p:extLst>
      <p:ext uri="{BB962C8B-B14F-4D97-AF65-F5344CB8AC3E}">
        <p14:creationId xmlns:p14="http://schemas.microsoft.com/office/powerpoint/2010/main" val="237960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835696" y="30539"/>
            <a:ext cx="6480720" cy="276999"/>
          </a:xfrm>
          <a:prstGeom prst="rect">
            <a:avLst/>
          </a:prstGeom>
          <a:noFill/>
        </p:spPr>
        <p:txBody>
          <a:bodyPr wrap="square" rtlCol="0">
            <a:spAutoFit/>
          </a:bodyPr>
          <a:lstStyle/>
          <a:p>
            <a:r>
              <a:rPr lang="nl-NL" sz="1200" dirty="0">
                <a:solidFill>
                  <a:srgbClr val="FFFF00"/>
                </a:solidFill>
              </a:rPr>
              <a:t>Bij ASCOM drivers is bij het binnenhalen van de data de kleurbalans al ingesteld. </a:t>
            </a:r>
          </a:p>
        </p:txBody>
      </p:sp>
      <p:sp>
        <p:nvSpPr>
          <p:cNvPr id="3" name="Tekstvak 2"/>
          <p:cNvSpPr txBox="1"/>
          <p:nvPr/>
        </p:nvSpPr>
        <p:spPr>
          <a:xfrm>
            <a:off x="751558" y="2509471"/>
            <a:ext cx="7626994" cy="461665"/>
          </a:xfrm>
          <a:prstGeom prst="rect">
            <a:avLst/>
          </a:prstGeom>
          <a:noFill/>
        </p:spPr>
        <p:txBody>
          <a:bodyPr wrap="square" rtlCol="0">
            <a:spAutoFit/>
          </a:bodyPr>
          <a:lstStyle/>
          <a:p>
            <a:r>
              <a:rPr lang="nl-NL" sz="1200" dirty="0">
                <a:solidFill>
                  <a:srgbClr val="FFFF00"/>
                </a:solidFill>
              </a:rPr>
              <a:t>Bij niet-ASCOM drivers is nog geen kleurbalans actief en moet die zelf ingesteld worden voor een juiste kleurweergave. </a:t>
            </a:r>
          </a:p>
        </p:txBody>
      </p:sp>
      <p:pic>
        <p:nvPicPr>
          <p:cNvPr id="3079"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732" y="307538"/>
            <a:ext cx="7591472" cy="2189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086" y="2979283"/>
            <a:ext cx="7611118" cy="2184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817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0"/>
            <a:ext cx="6048672" cy="1146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251520" y="1089129"/>
            <a:ext cx="8712968" cy="784830"/>
          </a:xfrm>
          <a:prstGeom prst="rect">
            <a:avLst/>
          </a:prstGeom>
          <a:noFill/>
        </p:spPr>
        <p:txBody>
          <a:bodyPr wrap="square" rtlCol="0">
            <a:spAutoFit/>
          </a:bodyPr>
          <a:lstStyle/>
          <a:p>
            <a:r>
              <a:rPr lang="nl-NL" sz="1300" dirty="0">
                <a:solidFill>
                  <a:srgbClr val="FFFF00"/>
                </a:solidFill>
              </a:rPr>
              <a:t>Om zicht te krijgen op de onderlinge spreiding van de </a:t>
            </a:r>
            <a:r>
              <a:rPr lang="nl-NL" sz="1300" dirty="0" err="1">
                <a:solidFill>
                  <a:srgbClr val="FFFF00"/>
                </a:solidFill>
              </a:rPr>
              <a:t>darks</a:t>
            </a:r>
            <a:r>
              <a:rPr lang="nl-NL" sz="1300" dirty="0">
                <a:solidFill>
                  <a:srgbClr val="FFFF00"/>
                </a:solidFill>
              </a:rPr>
              <a:t> van de 6Da is de volgende test gedaan.</a:t>
            </a:r>
          </a:p>
          <a:p>
            <a:r>
              <a:rPr lang="nl-NL" sz="1300" dirty="0">
                <a:solidFill>
                  <a:srgbClr val="FFFF00"/>
                </a:solidFill>
              </a:rPr>
              <a:t>Uit een reeks van 32 </a:t>
            </a:r>
            <a:r>
              <a:rPr lang="nl-NL" sz="1300" dirty="0" err="1">
                <a:solidFill>
                  <a:srgbClr val="FFFF00"/>
                </a:solidFill>
              </a:rPr>
              <a:t>darks</a:t>
            </a:r>
            <a:r>
              <a:rPr lang="nl-NL" sz="1300" dirty="0">
                <a:solidFill>
                  <a:srgbClr val="FFFF00"/>
                </a:solidFill>
              </a:rPr>
              <a:t> (achter elkaar genomen) is van de even 16 frames een master gemaakt.</a:t>
            </a:r>
          </a:p>
          <a:p>
            <a:r>
              <a:rPr lang="nl-NL" sz="1300" dirty="0">
                <a:solidFill>
                  <a:srgbClr val="FFFF00"/>
                </a:solidFill>
              </a:rPr>
              <a:t>Uit de  16 oneven frames en die master is van 50 steeds dezelfde pixels de ADU bepaald en in een tabel geplaatst.</a:t>
            </a:r>
          </a:p>
          <a:p>
            <a:r>
              <a:rPr lang="nl-NL" sz="600" dirty="0">
                <a:solidFill>
                  <a:srgbClr val="FFFF00"/>
                </a:solidFill>
              </a:rPr>
              <a:t> </a:t>
            </a:r>
          </a:p>
        </p:txBody>
      </p:sp>
      <p:sp>
        <p:nvSpPr>
          <p:cNvPr id="3" name="Tekstvak 2"/>
          <p:cNvSpPr txBox="1"/>
          <p:nvPr/>
        </p:nvSpPr>
        <p:spPr>
          <a:xfrm>
            <a:off x="251520" y="4299942"/>
            <a:ext cx="8856984" cy="692497"/>
          </a:xfrm>
          <a:prstGeom prst="rect">
            <a:avLst/>
          </a:prstGeom>
          <a:noFill/>
        </p:spPr>
        <p:txBody>
          <a:bodyPr wrap="square" rtlCol="0">
            <a:spAutoFit/>
          </a:bodyPr>
          <a:lstStyle/>
          <a:p>
            <a:r>
              <a:rPr lang="nl-NL" sz="1300" dirty="0">
                <a:solidFill>
                  <a:srgbClr val="FFFF00"/>
                </a:solidFill>
              </a:rPr>
              <a:t>Goed is te zien dat er een enorme spreiding aan de orde is. </a:t>
            </a:r>
          </a:p>
          <a:p>
            <a:r>
              <a:rPr lang="nl-NL" sz="1300" dirty="0">
                <a:solidFill>
                  <a:srgbClr val="FFFF00"/>
                </a:solidFill>
              </a:rPr>
              <a:t>Dit zal worden veroorzaakt door de donkerstroomonderdrukking die bij Canon sensoren wordt toegepast.</a:t>
            </a:r>
          </a:p>
          <a:p>
            <a:r>
              <a:rPr lang="nl-NL" sz="1300" dirty="0">
                <a:solidFill>
                  <a:srgbClr val="FFFF00"/>
                </a:solidFill>
              </a:rPr>
              <a:t>Die onderdrukking blijkt per pixel en frame niet altijd hetzelfde effect te hebben.</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7368"/>
            <a:ext cx="9144000" cy="2369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430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051720" y="552252"/>
            <a:ext cx="5400600" cy="1754326"/>
          </a:xfrm>
          <a:prstGeom prst="rect">
            <a:avLst/>
          </a:prstGeom>
          <a:noFill/>
        </p:spPr>
        <p:txBody>
          <a:bodyPr wrap="square" rtlCol="0">
            <a:spAutoFit/>
          </a:bodyPr>
          <a:lstStyle/>
          <a:p>
            <a:r>
              <a:rPr lang="nl-NL" dirty="0">
                <a:solidFill>
                  <a:srgbClr val="FFFF00"/>
                </a:solidFill>
              </a:rPr>
              <a:t>Hoe is de spreiding bij sensoren waarbij deze donkerstroomonderdrukking niet is ingebouwd?</a:t>
            </a:r>
          </a:p>
          <a:p>
            <a:endParaRPr lang="nl-NL" dirty="0">
              <a:solidFill>
                <a:srgbClr val="FFFF00"/>
              </a:solidFill>
            </a:endParaRPr>
          </a:p>
          <a:p>
            <a:endParaRPr lang="nl-NL" dirty="0">
              <a:solidFill>
                <a:srgbClr val="FFFF00"/>
              </a:solidFill>
            </a:endParaRPr>
          </a:p>
          <a:p>
            <a:r>
              <a:rPr lang="nl-NL" dirty="0">
                <a:solidFill>
                  <a:srgbClr val="FFFF00"/>
                </a:solidFill>
              </a:rPr>
              <a:t>Om daar zicht op te krijgen zijn vergelijkbare metingen gedaan met de ASI1600mm en 294mc.</a:t>
            </a:r>
          </a:p>
        </p:txBody>
      </p:sp>
    </p:spTree>
    <p:extLst>
      <p:ext uri="{BB962C8B-B14F-4D97-AF65-F5344CB8AC3E}">
        <p14:creationId xmlns:p14="http://schemas.microsoft.com/office/powerpoint/2010/main" val="3467049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2691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87560"/>
            <a:ext cx="9144000" cy="2255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965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270633" y="4255611"/>
            <a:ext cx="8691200" cy="861774"/>
          </a:xfrm>
          <a:prstGeom prst="rect">
            <a:avLst/>
          </a:prstGeom>
          <a:noFill/>
        </p:spPr>
        <p:txBody>
          <a:bodyPr wrap="square" rtlCol="0">
            <a:spAutoFit/>
          </a:bodyPr>
          <a:lstStyle/>
          <a:p>
            <a:r>
              <a:rPr lang="nl-NL" sz="600" dirty="0">
                <a:solidFill>
                  <a:srgbClr val="FFFF00"/>
                </a:solidFill>
              </a:rPr>
              <a:t>  </a:t>
            </a:r>
          </a:p>
          <a:p>
            <a:r>
              <a:rPr lang="nl-NL" sz="1400" dirty="0">
                <a:solidFill>
                  <a:srgbClr val="FFFF00"/>
                </a:solidFill>
              </a:rPr>
              <a:t>Meer over deze techniek vind je hier-  </a:t>
            </a:r>
            <a:r>
              <a:rPr lang="nl-NL" sz="1400" dirty="0">
                <a:solidFill>
                  <a:schemeClr val="accent1">
                    <a:lumMod val="10000"/>
                    <a:lumOff val="90000"/>
                  </a:schemeClr>
                </a:solidFill>
                <a:hlinkClick r:id="rId2"/>
              </a:rPr>
              <a:t>https://clarkvision.com/articles/dark-current-suppression-technology/</a:t>
            </a:r>
            <a:endParaRPr lang="nl-NL" sz="1400" dirty="0">
              <a:solidFill>
                <a:schemeClr val="accent1">
                  <a:lumMod val="10000"/>
                  <a:lumOff val="90000"/>
                </a:schemeClr>
              </a:solidFill>
            </a:endParaRPr>
          </a:p>
          <a:p>
            <a:r>
              <a:rPr lang="nl-NL" sz="600" dirty="0">
                <a:solidFill>
                  <a:schemeClr val="accent1">
                    <a:lumMod val="10000"/>
                    <a:lumOff val="90000"/>
                  </a:schemeClr>
                </a:solidFill>
              </a:rPr>
              <a:t> </a:t>
            </a:r>
          </a:p>
          <a:p>
            <a:r>
              <a:rPr lang="nl-NL" sz="1200" dirty="0">
                <a:solidFill>
                  <a:srgbClr val="FFFF00"/>
                </a:solidFill>
              </a:rPr>
              <a:t>Bij deze beperkte test is te zien dat sommige pixels altijd een opvallend hoge waarde hebben. Dat lijken dan </a:t>
            </a:r>
            <a:r>
              <a:rPr lang="nl-NL" sz="1200" dirty="0" err="1">
                <a:solidFill>
                  <a:srgbClr val="FFFF00"/>
                </a:solidFill>
              </a:rPr>
              <a:t>badpixels</a:t>
            </a:r>
            <a:r>
              <a:rPr lang="nl-NL" sz="1200" dirty="0">
                <a:solidFill>
                  <a:srgbClr val="FFFF00"/>
                </a:solidFill>
              </a:rPr>
              <a:t> te zijn. Dat gaf aanleiding daar ook bij de 6Da eens speciaal naar te kijken.</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961" y="339502"/>
            <a:ext cx="8597424"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107505" y="15414"/>
            <a:ext cx="8928992" cy="307777"/>
          </a:xfrm>
          <a:prstGeom prst="rect">
            <a:avLst/>
          </a:prstGeom>
          <a:noFill/>
        </p:spPr>
        <p:txBody>
          <a:bodyPr wrap="square" rtlCol="0">
            <a:spAutoFit/>
          </a:bodyPr>
          <a:lstStyle/>
          <a:p>
            <a:r>
              <a:rPr lang="nl-NL" sz="1400" dirty="0">
                <a:solidFill>
                  <a:srgbClr val="FFFF00"/>
                </a:solidFill>
              </a:rPr>
              <a:t>Uit metingen aan de 40D en 450D blijkt de donkerstroomonderdrukking al bij deze camera’s ingebouwd te zijn.</a:t>
            </a:r>
          </a:p>
        </p:txBody>
      </p:sp>
    </p:spTree>
    <p:extLst>
      <p:ext uri="{BB962C8B-B14F-4D97-AF65-F5344CB8AC3E}">
        <p14:creationId xmlns:p14="http://schemas.microsoft.com/office/powerpoint/2010/main" val="326123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87016" y="0"/>
            <a:ext cx="8856984" cy="307777"/>
          </a:xfrm>
          <a:prstGeom prst="rect">
            <a:avLst/>
          </a:prstGeom>
          <a:noFill/>
        </p:spPr>
        <p:txBody>
          <a:bodyPr wrap="square" rtlCol="0">
            <a:spAutoFit/>
          </a:bodyPr>
          <a:lstStyle/>
          <a:p>
            <a:r>
              <a:rPr lang="nl-NL" sz="1400" dirty="0">
                <a:solidFill>
                  <a:srgbClr val="FFFF00"/>
                </a:solidFill>
              </a:rPr>
              <a:t>Daartoe werd van 12 </a:t>
            </a:r>
            <a:r>
              <a:rPr lang="nl-NL" sz="1400" dirty="0" err="1">
                <a:solidFill>
                  <a:srgbClr val="FFFF00"/>
                </a:solidFill>
              </a:rPr>
              <a:t>darkframes</a:t>
            </a:r>
            <a:r>
              <a:rPr lang="nl-NL" sz="1400" dirty="0">
                <a:solidFill>
                  <a:srgbClr val="FFFF00"/>
                </a:solidFill>
              </a:rPr>
              <a:t> van de Canon 6Da de </a:t>
            </a:r>
            <a:r>
              <a:rPr lang="nl-NL" sz="1400" dirty="0" err="1">
                <a:solidFill>
                  <a:srgbClr val="FFFF00"/>
                </a:solidFill>
              </a:rPr>
              <a:t>ADUwaarde</a:t>
            </a:r>
            <a:r>
              <a:rPr lang="nl-NL" sz="1400" dirty="0">
                <a:solidFill>
                  <a:srgbClr val="FFFF00"/>
                </a:solidFill>
              </a:rPr>
              <a:t> van 500 steeds dezelfde pixels bepaald.</a:t>
            </a:r>
          </a:p>
        </p:txBody>
      </p:sp>
      <p:sp>
        <p:nvSpPr>
          <p:cNvPr id="3" name="Tekstvak 2"/>
          <p:cNvSpPr txBox="1"/>
          <p:nvPr/>
        </p:nvSpPr>
        <p:spPr>
          <a:xfrm>
            <a:off x="1115616" y="4731990"/>
            <a:ext cx="6912768" cy="307777"/>
          </a:xfrm>
          <a:prstGeom prst="rect">
            <a:avLst/>
          </a:prstGeom>
          <a:noFill/>
        </p:spPr>
        <p:txBody>
          <a:bodyPr wrap="square" rtlCol="0">
            <a:spAutoFit/>
          </a:bodyPr>
          <a:lstStyle/>
          <a:p>
            <a:r>
              <a:rPr lang="nl-NL" sz="1400" dirty="0">
                <a:solidFill>
                  <a:srgbClr val="FFFF00"/>
                </a:solidFill>
              </a:rPr>
              <a:t>Hier een grens trekken om een pixel een </a:t>
            </a:r>
            <a:r>
              <a:rPr lang="nl-NL" sz="1400" dirty="0" err="1">
                <a:solidFill>
                  <a:srgbClr val="FFFF00"/>
                </a:solidFill>
              </a:rPr>
              <a:t>badpixel</a:t>
            </a:r>
            <a:r>
              <a:rPr lang="nl-NL" sz="1400" dirty="0">
                <a:solidFill>
                  <a:srgbClr val="FFFF00"/>
                </a:solidFill>
              </a:rPr>
              <a:t> te noemen is lastig. </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11510"/>
            <a:ext cx="6526175" cy="4278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a:extLst>
              <a:ext uri="{FF2B5EF4-FFF2-40B4-BE49-F238E27FC236}">
                <a16:creationId xmlns:a16="http://schemas.microsoft.com/office/drawing/2014/main" id="{9A404DC4-A496-55D1-3B90-68822562F31C}"/>
              </a:ext>
            </a:extLst>
          </p:cNvPr>
          <p:cNvSpPr txBox="1"/>
          <p:nvPr/>
        </p:nvSpPr>
        <p:spPr>
          <a:xfrm>
            <a:off x="6876256" y="699542"/>
            <a:ext cx="2232248" cy="3108543"/>
          </a:xfrm>
          <a:prstGeom prst="rect">
            <a:avLst/>
          </a:prstGeom>
          <a:noFill/>
        </p:spPr>
        <p:txBody>
          <a:bodyPr wrap="square" rtlCol="0">
            <a:spAutoFit/>
          </a:bodyPr>
          <a:lstStyle/>
          <a:p>
            <a:r>
              <a:rPr lang="nl-NL" sz="1400" dirty="0">
                <a:solidFill>
                  <a:srgbClr val="FFFF00"/>
                </a:solidFill>
              </a:rPr>
              <a:t>Hier de weergave van de </a:t>
            </a:r>
            <a:r>
              <a:rPr lang="nl-NL" sz="1400" dirty="0" err="1">
                <a:solidFill>
                  <a:srgbClr val="FFFF00"/>
                </a:solidFill>
              </a:rPr>
              <a:t>aduwaarde</a:t>
            </a:r>
            <a:r>
              <a:rPr lang="nl-NL" sz="1400" dirty="0">
                <a:solidFill>
                  <a:srgbClr val="FFFF00"/>
                </a:solidFill>
              </a:rPr>
              <a:t> van 300 van deze pixels.</a:t>
            </a:r>
          </a:p>
          <a:p>
            <a:endParaRPr lang="nl-NL" sz="1400" dirty="0">
              <a:solidFill>
                <a:srgbClr val="FFFF00"/>
              </a:solidFill>
            </a:endParaRPr>
          </a:p>
          <a:p>
            <a:endParaRPr lang="nl-NL" sz="1400" dirty="0">
              <a:solidFill>
                <a:srgbClr val="FFFF00"/>
              </a:solidFill>
            </a:endParaRPr>
          </a:p>
          <a:p>
            <a:r>
              <a:rPr lang="nl-NL" sz="1400" dirty="0">
                <a:solidFill>
                  <a:srgbClr val="FFFF00"/>
                </a:solidFill>
              </a:rPr>
              <a:t>Duidelijk is de zeer grote spreiding te zien met de conclusie dat dit zeker geen normale verdeling is.</a:t>
            </a:r>
          </a:p>
          <a:p>
            <a:r>
              <a:rPr lang="nl-NL" sz="1400" dirty="0">
                <a:solidFill>
                  <a:srgbClr val="FFFF00"/>
                </a:solidFill>
              </a:rPr>
              <a:t>Daardoor zijn veel van de gebruikelijke statistische wetmatigheden hier niet geldig.</a:t>
            </a:r>
          </a:p>
        </p:txBody>
      </p:sp>
    </p:spTree>
    <p:extLst>
      <p:ext uri="{BB962C8B-B14F-4D97-AF65-F5344CB8AC3E}">
        <p14:creationId xmlns:p14="http://schemas.microsoft.com/office/powerpoint/2010/main" val="413319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65002"/>
            <a:ext cx="9091266" cy="5243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755576" y="3003798"/>
            <a:ext cx="7992888" cy="1785104"/>
          </a:xfrm>
          <a:prstGeom prst="rect">
            <a:avLst/>
          </a:prstGeom>
          <a:noFill/>
        </p:spPr>
        <p:txBody>
          <a:bodyPr wrap="square" rtlCol="0">
            <a:spAutoFit/>
          </a:bodyPr>
          <a:lstStyle/>
          <a:p>
            <a:r>
              <a:rPr lang="nl-NL" sz="1400" dirty="0">
                <a:solidFill>
                  <a:schemeClr val="tx2"/>
                </a:solidFill>
              </a:rPr>
              <a:t>Hier de eigenschappen van de masterflat die samengesteld is uit 200 flatframes.</a:t>
            </a:r>
          </a:p>
          <a:p>
            <a:r>
              <a:rPr lang="nl-NL" sz="1400" dirty="0">
                <a:solidFill>
                  <a:schemeClr val="tx2"/>
                </a:solidFill>
              </a:rPr>
              <a:t>Het lijnprofiel in het midden  toont  het verloop van de </a:t>
            </a:r>
            <a:r>
              <a:rPr lang="nl-NL" sz="1400" dirty="0" err="1">
                <a:solidFill>
                  <a:schemeClr val="tx2"/>
                </a:solidFill>
              </a:rPr>
              <a:t>ADUwaarde</a:t>
            </a:r>
            <a:r>
              <a:rPr lang="nl-NL" sz="1400" dirty="0">
                <a:solidFill>
                  <a:schemeClr val="tx2"/>
                </a:solidFill>
              </a:rPr>
              <a:t> van hoek tot hoek.</a:t>
            </a:r>
          </a:p>
          <a:p>
            <a:r>
              <a:rPr lang="nl-NL" sz="1400" dirty="0">
                <a:solidFill>
                  <a:schemeClr val="tx2"/>
                </a:solidFill>
              </a:rPr>
              <a:t>Het histogram rechts laat het grote verschil in verlichtingssterkte zien</a:t>
            </a:r>
          </a:p>
          <a:p>
            <a:endParaRPr lang="nl-NL" sz="1400" dirty="0">
              <a:solidFill>
                <a:schemeClr val="tx2"/>
              </a:solidFill>
            </a:endParaRPr>
          </a:p>
          <a:p>
            <a:endParaRPr lang="nl-NL" dirty="0">
              <a:solidFill>
                <a:schemeClr val="tx2"/>
              </a:solidFill>
            </a:endParaRPr>
          </a:p>
          <a:p>
            <a:r>
              <a:rPr lang="nl-NL" dirty="0">
                <a:solidFill>
                  <a:schemeClr val="tx2"/>
                </a:solidFill>
              </a:rPr>
              <a:t>Hierna het resultaat als de file van hierboven wordt gekalibreerd met  masterflats die uit dezelfde reeks flats zijn samengesteld.  </a:t>
            </a:r>
          </a:p>
        </p:txBody>
      </p:sp>
    </p:spTree>
    <p:extLst>
      <p:ext uri="{BB962C8B-B14F-4D97-AF65-F5344CB8AC3E}">
        <p14:creationId xmlns:p14="http://schemas.microsoft.com/office/powerpoint/2010/main" val="222207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 y="1131590"/>
            <a:ext cx="9141721" cy="2964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648703" y="123478"/>
            <a:ext cx="7848872" cy="738664"/>
          </a:xfrm>
          <a:prstGeom prst="rect">
            <a:avLst/>
          </a:prstGeom>
          <a:noFill/>
        </p:spPr>
        <p:txBody>
          <a:bodyPr wrap="square" rtlCol="0">
            <a:spAutoFit/>
          </a:bodyPr>
          <a:lstStyle/>
          <a:p>
            <a:r>
              <a:rPr lang="nl-NL" sz="1400" dirty="0">
                <a:solidFill>
                  <a:srgbClr val="FFFF00"/>
                </a:solidFill>
              </a:rPr>
              <a:t>Een andere manier om de spreiding te tonen.</a:t>
            </a:r>
          </a:p>
          <a:p>
            <a:r>
              <a:rPr lang="nl-NL" sz="1400" dirty="0">
                <a:solidFill>
                  <a:srgbClr val="FFFF00"/>
                </a:solidFill>
              </a:rPr>
              <a:t>Uit die reeks van 500 pixels zijn hier de 40 pixels met de hoogst gemiddelde </a:t>
            </a:r>
            <a:r>
              <a:rPr lang="nl-NL" sz="1400" dirty="0" err="1">
                <a:solidFill>
                  <a:srgbClr val="FFFF00"/>
                </a:solidFill>
              </a:rPr>
              <a:t>ADUwaarde</a:t>
            </a:r>
            <a:r>
              <a:rPr lang="nl-NL" sz="1400" dirty="0">
                <a:solidFill>
                  <a:srgbClr val="FFFF00"/>
                </a:solidFill>
              </a:rPr>
              <a:t> over de 12 frames weergegeven</a:t>
            </a:r>
          </a:p>
        </p:txBody>
      </p:sp>
      <p:sp>
        <p:nvSpPr>
          <p:cNvPr id="3" name="Rechthoek 2"/>
          <p:cNvSpPr/>
          <p:nvPr/>
        </p:nvSpPr>
        <p:spPr>
          <a:xfrm>
            <a:off x="251520" y="4344143"/>
            <a:ext cx="8640959" cy="307777"/>
          </a:xfrm>
          <a:prstGeom prst="rect">
            <a:avLst/>
          </a:prstGeom>
        </p:spPr>
        <p:txBody>
          <a:bodyPr wrap="square">
            <a:spAutoFit/>
          </a:bodyPr>
          <a:lstStyle/>
          <a:p>
            <a:pPr lvl="0"/>
            <a:r>
              <a:rPr lang="nl-NL" sz="1400" dirty="0">
                <a:solidFill>
                  <a:srgbClr val="FFFF00"/>
                </a:solidFill>
              </a:rPr>
              <a:t>Experimenteren met de Bad Pixel Map optie ( zoals b.v. in APP) is zeker nog een weg om te onderzoeken.</a:t>
            </a:r>
          </a:p>
        </p:txBody>
      </p:sp>
    </p:spTree>
    <p:extLst>
      <p:ext uri="{BB962C8B-B14F-4D97-AF65-F5344CB8AC3E}">
        <p14:creationId xmlns:p14="http://schemas.microsoft.com/office/powerpoint/2010/main" val="31654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619572" y="555526"/>
            <a:ext cx="7848872" cy="3323987"/>
          </a:xfrm>
          <a:prstGeom prst="rect">
            <a:avLst/>
          </a:prstGeom>
          <a:noFill/>
        </p:spPr>
        <p:txBody>
          <a:bodyPr wrap="square" rtlCol="0">
            <a:spAutoFit/>
          </a:bodyPr>
          <a:lstStyle/>
          <a:p>
            <a:r>
              <a:rPr lang="nl-NL" sz="1400" dirty="0">
                <a:solidFill>
                  <a:srgbClr val="FFFF00"/>
                </a:solidFill>
              </a:rPr>
              <a:t>Bij </a:t>
            </a:r>
            <a:r>
              <a:rPr lang="nl-NL" sz="1400" dirty="0" err="1">
                <a:solidFill>
                  <a:srgbClr val="FFFF00"/>
                </a:solidFill>
              </a:rPr>
              <a:t>deepskyfotografie</a:t>
            </a:r>
            <a:r>
              <a:rPr lang="nl-NL" sz="1400" dirty="0">
                <a:solidFill>
                  <a:srgbClr val="FFFF00"/>
                </a:solidFill>
              </a:rPr>
              <a:t> wordt de (</a:t>
            </a:r>
            <a:r>
              <a:rPr lang="nl-NL" sz="1400" dirty="0" err="1">
                <a:solidFill>
                  <a:srgbClr val="FFFF00"/>
                </a:solidFill>
              </a:rPr>
              <a:t>langbelichte</a:t>
            </a:r>
            <a:r>
              <a:rPr lang="nl-NL" sz="1400" dirty="0">
                <a:solidFill>
                  <a:srgbClr val="FFFF00"/>
                </a:solidFill>
              </a:rPr>
              <a:t>) opname van het object een light genoemd.</a:t>
            </a:r>
          </a:p>
          <a:p>
            <a:endParaRPr lang="nl-NL" sz="1400" dirty="0">
              <a:solidFill>
                <a:srgbClr val="FFFF00"/>
              </a:solidFill>
            </a:endParaRPr>
          </a:p>
          <a:p>
            <a:r>
              <a:rPr lang="nl-NL" sz="1400" dirty="0">
                <a:solidFill>
                  <a:srgbClr val="FFFF00"/>
                </a:solidFill>
              </a:rPr>
              <a:t>Bij de kalibratie is het gebruikelijk dat van elke light een </a:t>
            </a:r>
            <a:r>
              <a:rPr lang="nl-NL" sz="1400" dirty="0" err="1">
                <a:solidFill>
                  <a:srgbClr val="FFFF00"/>
                </a:solidFill>
              </a:rPr>
              <a:t>masterdark</a:t>
            </a:r>
            <a:r>
              <a:rPr lang="nl-NL" sz="1400" dirty="0">
                <a:solidFill>
                  <a:srgbClr val="FFFF00"/>
                </a:solidFill>
              </a:rPr>
              <a:t> wordt afgetrokken.</a:t>
            </a:r>
          </a:p>
          <a:p>
            <a:r>
              <a:rPr lang="nl-NL" sz="1400" dirty="0">
                <a:solidFill>
                  <a:srgbClr val="FFFF00"/>
                </a:solidFill>
              </a:rPr>
              <a:t>De </a:t>
            </a:r>
            <a:r>
              <a:rPr lang="nl-NL" sz="1400" dirty="0" err="1">
                <a:solidFill>
                  <a:srgbClr val="FFFF00"/>
                </a:solidFill>
              </a:rPr>
              <a:t>masterdark</a:t>
            </a:r>
            <a:r>
              <a:rPr lang="nl-NL" sz="1400" dirty="0">
                <a:solidFill>
                  <a:srgbClr val="FFFF00"/>
                </a:solidFill>
              </a:rPr>
              <a:t> is namelijk de gemiddelde maat van datgene wat de donkerstroom ongewenst aan de opname heeft toegevoegd.</a:t>
            </a:r>
          </a:p>
          <a:p>
            <a:endParaRPr lang="nl-NL" sz="1400" dirty="0">
              <a:solidFill>
                <a:srgbClr val="FFFF00"/>
              </a:solidFill>
            </a:endParaRPr>
          </a:p>
          <a:p>
            <a:r>
              <a:rPr lang="nl-NL" sz="1400" dirty="0">
                <a:solidFill>
                  <a:srgbClr val="FFFF00"/>
                </a:solidFill>
              </a:rPr>
              <a:t>Maar de </a:t>
            </a:r>
            <a:r>
              <a:rPr lang="nl-NL" sz="1400" dirty="0" err="1">
                <a:solidFill>
                  <a:srgbClr val="FFFF00"/>
                </a:solidFill>
              </a:rPr>
              <a:t>masterdark</a:t>
            </a:r>
            <a:r>
              <a:rPr lang="nl-NL" sz="1400" dirty="0">
                <a:solidFill>
                  <a:srgbClr val="FFFF00"/>
                </a:solidFill>
              </a:rPr>
              <a:t> is afgeleid uit andere frames dan de </a:t>
            </a:r>
            <a:r>
              <a:rPr lang="nl-NL" sz="1400" dirty="0" err="1">
                <a:solidFill>
                  <a:srgbClr val="FFFF00"/>
                </a:solidFill>
              </a:rPr>
              <a:t>lights</a:t>
            </a:r>
            <a:r>
              <a:rPr lang="nl-NL" sz="1400" dirty="0">
                <a:solidFill>
                  <a:srgbClr val="FFFF00"/>
                </a:solidFill>
              </a:rPr>
              <a:t>. Als de spreiding van de </a:t>
            </a:r>
            <a:r>
              <a:rPr lang="nl-NL" sz="1400" dirty="0" err="1">
                <a:solidFill>
                  <a:srgbClr val="FFFF00"/>
                </a:solidFill>
              </a:rPr>
              <a:t>darkframes</a:t>
            </a:r>
            <a:r>
              <a:rPr lang="nl-NL" sz="1400" dirty="0">
                <a:solidFill>
                  <a:srgbClr val="FFFF00"/>
                </a:solidFill>
              </a:rPr>
              <a:t> onderling groot is komt de vraag aan de orde hoe goed dat aftrekken van een </a:t>
            </a:r>
            <a:r>
              <a:rPr lang="nl-NL" sz="1400" dirty="0" err="1">
                <a:solidFill>
                  <a:srgbClr val="FFFF00"/>
                </a:solidFill>
              </a:rPr>
              <a:t>masterdark</a:t>
            </a:r>
            <a:r>
              <a:rPr lang="nl-NL" sz="1400" dirty="0">
                <a:solidFill>
                  <a:srgbClr val="FFFF00"/>
                </a:solidFill>
              </a:rPr>
              <a:t> de effecten van de donkerstroom zal corrigeren.</a:t>
            </a:r>
          </a:p>
          <a:p>
            <a:endParaRPr lang="nl-NL" sz="1400" dirty="0">
              <a:solidFill>
                <a:srgbClr val="FFFF00"/>
              </a:solidFill>
            </a:endParaRPr>
          </a:p>
          <a:p>
            <a:r>
              <a:rPr lang="nl-NL" sz="1400" dirty="0">
                <a:solidFill>
                  <a:srgbClr val="FFFF00"/>
                </a:solidFill>
              </a:rPr>
              <a:t>De kwaliteit van deze correctie is in de praktijk heel lastig vast te stellen.</a:t>
            </a:r>
          </a:p>
          <a:p>
            <a:endParaRPr lang="nl-NL" sz="1400" dirty="0"/>
          </a:p>
          <a:p>
            <a:endParaRPr lang="nl-NL" sz="1400" dirty="0"/>
          </a:p>
          <a:p>
            <a:r>
              <a:rPr lang="nl-NL" sz="1400" dirty="0">
                <a:solidFill>
                  <a:srgbClr val="FFFF00"/>
                </a:solidFill>
              </a:rPr>
              <a:t>Daarom is nagedacht hoe die correctie via testopnamen is te meten en in getallen te beschrijven en daartoe zijn er experimenten uitgevoerd op de volgende manier;</a:t>
            </a:r>
          </a:p>
        </p:txBody>
      </p:sp>
    </p:spTree>
    <p:extLst>
      <p:ext uri="{BB962C8B-B14F-4D97-AF65-F5344CB8AC3E}">
        <p14:creationId xmlns:p14="http://schemas.microsoft.com/office/powerpoint/2010/main" val="27216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2483768" y="2571750"/>
            <a:ext cx="184731" cy="369332"/>
          </a:xfrm>
          <a:prstGeom prst="rect">
            <a:avLst/>
          </a:prstGeom>
          <a:noFill/>
        </p:spPr>
        <p:txBody>
          <a:bodyPr wrap="none" rtlCol="0">
            <a:spAutoFit/>
          </a:bodyPr>
          <a:lstStyle/>
          <a:p>
            <a:endParaRPr lang="nl-NL" dirty="0"/>
          </a:p>
        </p:txBody>
      </p:sp>
      <p:sp>
        <p:nvSpPr>
          <p:cNvPr id="4" name="Titel 3"/>
          <p:cNvSpPr>
            <a:spLocks noGrp="1"/>
          </p:cNvSpPr>
          <p:nvPr>
            <p:ph type="ctrTitle"/>
          </p:nvPr>
        </p:nvSpPr>
        <p:spPr>
          <a:xfrm>
            <a:off x="611560" y="2828"/>
            <a:ext cx="7772400" cy="720080"/>
          </a:xfrm>
        </p:spPr>
        <p:txBody>
          <a:bodyPr/>
          <a:lstStyle/>
          <a:p>
            <a:r>
              <a:rPr lang="nl-NL" sz="1800" dirty="0">
                <a:solidFill>
                  <a:srgbClr val="FFFF00"/>
                </a:solidFill>
              </a:rPr>
              <a:t>Experimentele methode om het effect van de kalibratie te meten.</a:t>
            </a:r>
          </a:p>
        </p:txBody>
      </p:sp>
      <p:sp>
        <p:nvSpPr>
          <p:cNvPr id="5" name="Ondertitel 4"/>
          <p:cNvSpPr>
            <a:spLocks noGrp="1"/>
          </p:cNvSpPr>
          <p:nvPr>
            <p:ph type="subTitle" idx="1"/>
          </p:nvPr>
        </p:nvSpPr>
        <p:spPr>
          <a:xfrm>
            <a:off x="683568" y="1059582"/>
            <a:ext cx="7560840" cy="4083918"/>
          </a:xfrm>
        </p:spPr>
        <p:txBody>
          <a:bodyPr/>
          <a:lstStyle/>
          <a:p>
            <a:pPr lvl="0" algn="l" eaLnBrk="1" fontAlgn="auto" hangingPunct="1">
              <a:spcBef>
                <a:spcPts val="0"/>
              </a:spcBef>
              <a:spcAft>
                <a:spcPts val="0"/>
              </a:spcAft>
            </a:pPr>
            <a:r>
              <a:rPr lang="nl-NL" sz="1400" kern="1200" dirty="0">
                <a:solidFill>
                  <a:srgbClr val="FFFF00"/>
                </a:solidFill>
              </a:rPr>
              <a:t>Er wordt een groot aantal (gelijke) </a:t>
            </a:r>
            <a:r>
              <a:rPr lang="nl-NL" sz="1400" kern="1200" dirty="0" err="1">
                <a:solidFill>
                  <a:srgbClr val="FFFF00"/>
                </a:solidFill>
              </a:rPr>
              <a:t>darks</a:t>
            </a:r>
            <a:r>
              <a:rPr lang="nl-NL" sz="1400" kern="1200" dirty="0">
                <a:solidFill>
                  <a:srgbClr val="FFFF00"/>
                </a:solidFill>
              </a:rPr>
              <a:t> opgenomen.</a:t>
            </a:r>
          </a:p>
          <a:p>
            <a:pPr lvl="0" algn="l" eaLnBrk="1" fontAlgn="auto" hangingPunct="1">
              <a:spcBef>
                <a:spcPts val="0"/>
              </a:spcBef>
              <a:spcAft>
                <a:spcPts val="0"/>
              </a:spcAft>
            </a:pPr>
            <a:endParaRPr lang="nl-NL" sz="1400" kern="1200" dirty="0">
              <a:solidFill>
                <a:srgbClr val="FFFF00"/>
              </a:solidFill>
            </a:endParaRPr>
          </a:p>
          <a:p>
            <a:pPr lvl="0" algn="l" eaLnBrk="1" fontAlgn="auto" hangingPunct="1">
              <a:spcBef>
                <a:spcPts val="0"/>
              </a:spcBef>
              <a:spcAft>
                <a:spcPts val="0"/>
              </a:spcAft>
            </a:pPr>
            <a:r>
              <a:rPr lang="nl-NL" sz="1400" kern="1200" dirty="0">
                <a:solidFill>
                  <a:srgbClr val="FFFF00"/>
                </a:solidFill>
              </a:rPr>
              <a:t>Bij een aantal </a:t>
            </a:r>
            <a:r>
              <a:rPr lang="nl-NL" sz="1400" kern="1200" dirty="0" err="1">
                <a:solidFill>
                  <a:srgbClr val="FFFF00"/>
                </a:solidFill>
              </a:rPr>
              <a:t>darks</a:t>
            </a:r>
            <a:r>
              <a:rPr lang="nl-NL" sz="1400" kern="1200" dirty="0">
                <a:solidFill>
                  <a:srgbClr val="FFFF00"/>
                </a:solidFill>
              </a:rPr>
              <a:t> wordt per pixel de </a:t>
            </a:r>
            <a:r>
              <a:rPr lang="nl-NL" sz="1400" kern="1200" dirty="0" err="1">
                <a:solidFill>
                  <a:srgbClr val="FFFF00"/>
                </a:solidFill>
              </a:rPr>
              <a:t>ADUwaarde</a:t>
            </a:r>
            <a:r>
              <a:rPr lang="nl-NL" sz="1400" kern="1200" dirty="0">
                <a:solidFill>
                  <a:srgbClr val="FFFF00"/>
                </a:solidFill>
              </a:rPr>
              <a:t> met 1000 verhoogd en die worden nu als een light behandeld met het idee dat deze </a:t>
            </a:r>
            <a:r>
              <a:rPr lang="nl-NL" sz="1400" kern="1200" dirty="0" err="1">
                <a:solidFill>
                  <a:srgbClr val="FFFF00"/>
                </a:solidFill>
              </a:rPr>
              <a:t>lights</a:t>
            </a:r>
            <a:r>
              <a:rPr lang="nl-NL" sz="1400" kern="1200" dirty="0">
                <a:solidFill>
                  <a:srgbClr val="FFFF00"/>
                </a:solidFill>
              </a:rPr>
              <a:t> een lege egale hemelachtergrond hebben geregistreerd van precies 1000 ADU.</a:t>
            </a:r>
          </a:p>
          <a:p>
            <a:pPr lvl="0" algn="l" eaLnBrk="1" fontAlgn="auto" hangingPunct="1">
              <a:spcBef>
                <a:spcPts val="0"/>
              </a:spcBef>
              <a:spcAft>
                <a:spcPts val="0"/>
              </a:spcAft>
            </a:pPr>
            <a:endParaRPr lang="nl-NL" sz="1400" kern="1200" dirty="0">
              <a:solidFill>
                <a:srgbClr val="FFFF00"/>
              </a:solidFill>
            </a:endParaRPr>
          </a:p>
          <a:p>
            <a:pPr lvl="0" algn="l" eaLnBrk="1" fontAlgn="auto" hangingPunct="1">
              <a:spcBef>
                <a:spcPts val="0"/>
              </a:spcBef>
              <a:spcAft>
                <a:spcPts val="0"/>
              </a:spcAft>
            </a:pPr>
            <a:r>
              <a:rPr lang="nl-NL" sz="1400" kern="1200" dirty="0">
                <a:solidFill>
                  <a:srgbClr val="FFFF00"/>
                </a:solidFill>
              </a:rPr>
              <a:t>Deze </a:t>
            </a:r>
            <a:r>
              <a:rPr lang="nl-NL" sz="1400" kern="1200" dirty="0" err="1">
                <a:solidFill>
                  <a:srgbClr val="FFFF00"/>
                </a:solidFill>
              </a:rPr>
              <a:t>kunstlights</a:t>
            </a:r>
            <a:r>
              <a:rPr lang="nl-NL" sz="1400" kern="1200" dirty="0">
                <a:solidFill>
                  <a:srgbClr val="FFFF00"/>
                </a:solidFill>
              </a:rPr>
              <a:t> hebben geen last van vignettering, donuts, helderheids- en of kleurgradiënten (rood, groen en blauw zijn 1000 ADU) en de (kunst)hemelachtergrond heeft totaal geen ruis. </a:t>
            </a:r>
          </a:p>
          <a:p>
            <a:pPr lvl="0" algn="l" eaLnBrk="1" fontAlgn="auto" hangingPunct="1">
              <a:spcBef>
                <a:spcPts val="0"/>
              </a:spcBef>
              <a:spcAft>
                <a:spcPts val="0"/>
              </a:spcAft>
            </a:pPr>
            <a:endParaRPr lang="nl-NL" sz="600" kern="1200" dirty="0">
              <a:solidFill>
                <a:srgbClr val="FFFF00"/>
              </a:solidFill>
            </a:endParaRPr>
          </a:p>
          <a:p>
            <a:pPr lvl="0" algn="l" eaLnBrk="1" fontAlgn="auto" hangingPunct="1">
              <a:spcBef>
                <a:spcPts val="0"/>
              </a:spcBef>
              <a:spcAft>
                <a:spcPts val="0"/>
              </a:spcAft>
            </a:pPr>
            <a:r>
              <a:rPr lang="nl-NL" sz="1400" kern="1200" dirty="0">
                <a:solidFill>
                  <a:srgbClr val="FFFF00"/>
                </a:solidFill>
              </a:rPr>
              <a:t>Van  de resterende </a:t>
            </a:r>
            <a:r>
              <a:rPr lang="nl-NL" sz="1400" kern="1200" dirty="0" err="1">
                <a:solidFill>
                  <a:srgbClr val="FFFF00"/>
                </a:solidFill>
              </a:rPr>
              <a:t>darks</a:t>
            </a:r>
            <a:r>
              <a:rPr lang="nl-NL" sz="1400" kern="1200" dirty="0">
                <a:solidFill>
                  <a:srgbClr val="FFFF00"/>
                </a:solidFill>
              </a:rPr>
              <a:t> worden </a:t>
            </a:r>
            <a:r>
              <a:rPr lang="nl-NL" sz="1400" kern="1200" dirty="0" err="1">
                <a:solidFill>
                  <a:srgbClr val="FFFF00"/>
                </a:solidFill>
              </a:rPr>
              <a:t>masterdarks</a:t>
            </a:r>
            <a:r>
              <a:rPr lang="nl-NL" sz="1400" kern="1200" dirty="0">
                <a:solidFill>
                  <a:srgbClr val="FFFF00"/>
                </a:solidFill>
              </a:rPr>
              <a:t> samengesteld met verschillende aantallen </a:t>
            </a:r>
            <a:r>
              <a:rPr lang="nl-NL" sz="1400" kern="1200" dirty="0" err="1">
                <a:solidFill>
                  <a:srgbClr val="FFFF00"/>
                </a:solidFill>
              </a:rPr>
              <a:t>darks</a:t>
            </a:r>
            <a:r>
              <a:rPr lang="nl-NL" sz="1400" kern="1200" dirty="0">
                <a:solidFill>
                  <a:srgbClr val="FFFF00"/>
                </a:solidFill>
              </a:rPr>
              <a:t>.</a:t>
            </a:r>
          </a:p>
          <a:p>
            <a:pPr lvl="0" algn="l" eaLnBrk="1" fontAlgn="auto" hangingPunct="1">
              <a:spcBef>
                <a:spcPts val="0"/>
              </a:spcBef>
              <a:spcAft>
                <a:spcPts val="0"/>
              </a:spcAft>
            </a:pPr>
            <a:endParaRPr lang="nl-NL" sz="1400" kern="1200" dirty="0">
              <a:solidFill>
                <a:srgbClr val="FFFF00"/>
              </a:solidFill>
            </a:endParaRPr>
          </a:p>
          <a:p>
            <a:pPr lvl="0" algn="l" eaLnBrk="1" fontAlgn="auto" hangingPunct="1">
              <a:spcBef>
                <a:spcPts val="0"/>
              </a:spcBef>
              <a:spcAft>
                <a:spcPts val="0"/>
              </a:spcAft>
            </a:pPr>
            <a:r>
              <a:rPr lang="nl-NL" sz="1400" kern="1200" dirty="0">
                <a:solidFill>
                  <a:srgbClr val="FFFF00"/>
                </a:solidFill>
              </a:rPr>
              <a:t>Nu worden de </a:t>
            </a:r>
            <a:r>
              <a:rPr lang="nl-NL" sz="1400" kern="1200" dirty="0" err="1">
                <a:solidFill>
                  <a:srgbClr val="FFFF00"/>
                </a:solidFill>
              </a:rPr>
              <a:t>kunstlights</a:t>
            </a:r>
            <a:r>
              <a:rPr lang="nl-NL" sz="1400" kern="1200" dirty="0">
                <a:solidFill>
                  <a:srgbClr val="FFFF00"/>
                </a:solidFill>
              </a:rPr>
              <a:t> gekalibreerd met deze </a:t>
            </a:r>
            <a:r>
              <a:rPr lang="nl-NL" sz="1400" kern="1200" dirty="0" err="1">
                <a:solidFill>
                  <a:srgbClr val="FFFF00"/>
                </a:solidFill>
              </a:rPr>
              <a:t>masterdarks</a:t>
            </a:r>
            <a:r>
              <a:rPr lang="nl-NL" sz="1400" kern="1200" dirty="0">
                <a:solidFill>
                  <a:srgbClr val="FFFF00"/>
                </a:solidFill>
              </a:rPr>
              <a:t>.</a:t>
            </a:r>
          </a:p>
          <a:p>
            <a:pPr lvl="0" algn="l" eaLnBrk="1" fontAlgn="auto" hangingPunct="1">
              <a:spcBef>
                <a:spcPts val="0"/>
              </a:spcBef>
              <a:spcAft>
                <a:spcPts val="0"/>
              </a:spcAft>
            </a:pPr>
            <a:endParaRPr lang="nl-NL" sz="1400" kern="1200" dirty="0">
              <a:solidFill>
                <a:srgbClr val="FFFF00"/>
              </a:solidFill>
            </a:endParaRPr>
          </a:p>
          <a:p>
            <a:pPr lvl="0" algn="l" eaLnBrk="1" fontAlgn="auto" hangingPunct="1">
              <a:spcBef>
                <a:spcPts val="0"/>
              </a:spcBef>
              <a:spcAft>
                <a:spcPts val="0"/>
              </a:spcAft>
            </a:pPr>
            <a:r>
              <a:rPr lang="nl-NL" sz="1400" kern="1200" dirty="0">
                <a:solidFill>
                  <a:srgbClr val="FFFF00"/>
                </a:solidFill>
              </a:rPr>
              <a:t>Als de kalibratie perfect heeft gewerkt zal de gekalibreerde kunstlight een constante waarde hebben van 1000 ADU. De standaarddeviatie van de gekalibreerde kunstlight geeft een indicatie hoe goed de </a:t>
            </a:r>
            <a:r>
              <a:rPr lang="nl-NL" sz="1400" kern="1200" dirty="0" err="1">
                <a:solidFill>
                  <a:srgbClr val="FFFF00"/>
                </a:solidFill>
              </a:rPr>
              <a:t>darkcorrectie</a:t>
            </a:r>
            <a:r>
              <a:rPr lang="nl-NL" sz="1400" kern="1200" dirty="0">
                <a:solidFill>
                  <a:srgbClr val="FFFF00"/>
                </a:solidFill>
              </a:rPr>
              <a:t> is geslaagd. </a:t>
            </a:r>
          </a:p>
          <a:p>
            <a:endParaRPr lang="nl-NL" dirty="0"/>
          </a:p>
        </p:txBody>
      </p:sp>
    </p:spTree>
    <p:extLst>
      <p:ext uri="{BB962C8B-B14F-4D97-AF65-F5344CB8AC3E}">
        <p14:creationId xmlns:p14="http://schemas.microsoft.com/office/powerpoint/2010/main" val="375702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5076056" y="555526"/>
            <a:ext cx="3888432" cy="3493264"/>
          </a:xfrm>
          <a:prstGeom prst="rect">
            <a:avLst/>
          </a:prstGeom>
          <a:noFill/>
        </p:spPr>
        <p:txBody>
          <a:bodyPr wrap="square" rtlCol="0">
            <a:spAutoFit/>
          </a:bodyPr>
          <a:lstStyle/>
          <a:p>
            <a:r>
              <a:rPr lang="nl-NL" sz="1300" dirty="0">
                <a:solidFill>
                  <a:srgbClr val="FFFF00"/>
                </a:solidFill>
              </a:rPr>
              <a:t>Dit experiment geeft aan dat </a:t>
            </a:r>
            <a:r>
              <a:rPr lang="nl-NL" sz="1300" dirty="0" err="1">
                <a:solidFill>
                  <a:srgbClr val="FFFF00"/>
                </a:solidFill>
              </a:rPr>
              <a:t>masterdarks</a:t>
            </a:r>
            <a:r>
              <a:rPr lang="nl-NL" sz="1300" dirty="0">
                <a:solidFill>
                  <a:srgbClr val="FFFF00"/>
                </a:solidFill>
              </a:rPr>
              <a:t> van meer frames wel winst geven maar dat die winst beperkt is.</a:t>
            </a:r>
          </a:p>
          <a:p>
            <a:endParaRPr lang="nl-NL" sz="1300" dirty="0">
              <a:solidFill>
                <a:srgbClr val="FFFF00"/>
              </a:solidFill>
            </a:endParaRPr>
          </a:p>
          <a:p>
            <a:endParaRPr lang="nl-NL" sz="1300" dirty="0">
              <a:solidFill>
                <a:srgbClr val="FFFF00"/>
              </a:solidFill>
            </a:endParaRPr>
          </a:p>
          <a:p>
            <a:endParaRPr lang="nl-NL" sz="1300" dirty="0">
              <a:solidFill>
                <a:srgbClr val="FFFF00"/>
              </a:solidFill>
            </a:endParaRPr>
          </a:p>
          <a:p>
            <a:r>
              <a:rPr lang="nl-NL" sz="1300" dirty="0">
                <a:solidFill>
                  <a:srgbClr val="FFFF00"/>
                </a:solidFill>
              </a:rPr>
              <a:t>De donkerstroom van de ASI294 is zeer gering.</a:t>
            </a:r>
          </a:p>
          <a:p>
            <a:r>
              <a:rPr lang="nl-NL" sz="1300" dirty="0">
                <a:solidFill>
                  <a:srgbClr val="FFFF00"/>
                </a:solidFill>
              </a:rPr>
              <a:t>Ondanks dat is het effect van de </a:t>
            </a:r>
            <a:r>
              <a:rPr lang="nl-NL" sz="1300" dirty="0" err="1">
                <a:solidFill>
                  <a:srgbClr val="FFFF00"/>
                </a:solidFill>
              </a:rPr>
              <a:t>darksubtractie</a:t>
            </a:r>
            <a:r>
              <a:rPr lang="nl-NL" sz="1300" dirty="0">
                <a:solidFill>
                  <a:srgbClr val="FFFF00"/>
                </a:solidFill>
              </a:rPr>
              <a:t>  van grote invloed.</a:t>
            </a:r>
          </a:p>
          <a:p>
            <a:endParaRPr lang="nl-NL" sz="1300" dirty="0"/>
          </a:p>
          <a:p>
            <a:endParaRPr lang="nl-NL" sz="1300" dirty="0"/>
          </a:p>
          <a:p>
            <a:endParaRPr lang="nl-NL" sz="1300" dirty="0"/>
          </a:p>
          <a:p>
            <a:endParaRPr lang="nl-NL" sz="1300" dirty="0"/>
          </a:p>
          <a:p>
            <a:endParaRPr lang="nl-NL" sz="1300" dirty="0"/>
          </a:p>
          <a:p>
            <a:endParaRPr lang="nl-NL" sz="1300" dirty="0"/>
          </a:p>
          <a:p>
            <a:r>
              <a:rPr lang="nl-NL" sz="1300" dirty="0">
                <a:solidFill>
                  <a:srgbClr val="FFFF00"/>
                </a:solidFill>
              </a:rPr>
              <a:t>Ook is te zien dat de ASI294 beduidend beter scoort dan de ASI1600.</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474707"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621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132779"/>
            <a:ext cx="5004048" cy="1989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611560" y="2571750"/>
            <a:ext cx="7848872" cy="1600438"/>
          </a:xfrm>
          <a:prstGeom prst="rect">
            <a:avLst/>
          </a:prstGeom>
          <a:noFill/>
        </p:spPr>
        <p:txBody>
          <a:bodyPr wrap="square" rtlCol="0">
            <a:spAutoFit/>
          </a:bodyPr>
          <a:lstStyle/>
          <a:p>
            <a:r>
              <a:rPr lang="nl-NL" sz="1400" dirty="0">
                <a:solidFill>
                  <a:srgbClr val="FFFF00"/>
                </a:solidFill>
              </a:rPr>
              <a:t>Hier zien we dat ondanks dat de </a:t>
            </a:r>
            <a:r>
              <a:rPr lang="nl-NL" sz="1400" dirty="0" err="1">
                <a:solidFill>
                  <a:srgbClr val="FFFF00"/>
                </a:solidFill>
              </a:rPr>
              <a:t>darks</a:t>
            </a:r>
            <a:r>
              <a:rPr lang="nl-NL" sz="1400" dirty="0">
                <a:solidFill>
                  <a:srgbClr val="FFFF00"/>
                </a:solidFill>
              </a:rPr>
              <a:t> van de 6Da veel meer spreiding hebben dan die van de ASI1600  de kalibratie een minder groot verschil laat zien (17,79 tegen 11,79).</a:t>
            </a:r>
          </a:p>
          <a:p>
            <a:endParaRPr lang="nl-NL" sz="1400" dirty="0">
              <a:solidFill>
                <a:srgbClr val="FFFF00"/>
              </a:solidFill>
            </a:endParaRPr>
          </a:p>
          <a:p>
            <a:r>
              <a:rPr lang="nl-NL" sz="1400" dirty="0">
                <a:solidFill>
                  <a:srgbClr val="FFFF00"/>
                </a:solidFill>
              </a:rPr>
              <a:t>Ook hier is de winst van meer </a:t>
            </a:r>
            <a:r>
              <a:rPr lang="nl-NL" sz="1400" dirty="0" err="1">
                <a:solidFill>
                  <a:srgbClr val="FFFF00"/>
                </a:solidFill>
              </a:rPr>
              <a:t>darks</a:t>
            </a:r>
            <a:r>
              <a:rPr lang="nl-NL" sz="1400" dirty="0">
                <a:solidFill>
                  <a:srgbClr val="FFFF00"/>
                </a:solidFill>
              </a:rPr>
              <a:t> per master wel aanwezig maar blijft beperkt.</a:t>
            </a:r>
          </a:p>
          <a:p>
            <a:endParaRPr lang="nl-NL" sz="1400" dirty="0">
              <a:solidFill>
                <a:srgbClr val="FFFF00"/>
              </a:solidFill>
            </a:endParaRPr>
          </a:p>
          <a:p>
            <a:r>
              <a:rPr lang="nl-NL" sz="1400" dirty="0">
                <a:solidFill>
                  <a:srgbClr val="FFFF00"/>
                </a:solidFill>
              </a:rPr>
              <a:t>Als de </a:t>
            </a:r>
            <a:r>
              <a:rPr lang="nl-NL" sz="1400" dirty="0" err="1">
                <a:solidFill>
                  <a:srgbClr val="FFFF00"/>
                </a:solidFill>
              </a:rPr>
              <a:t>darksubtractie</a:t>
            </a:r>
            <a:r>
              <a:rPr lang="nl-NL" sz="1400" dirty="0">
                <a:solidFill>
                  <a:srgbClr val="FFFF00"/>
                </a:solidFill>
              </a:rPr>
              <a:t> achterwege blijft heeft dat ook hier een sterk negatieve invloed.</a:t>
            </a:r>
          </a:p>
          <a:p>
            <a:endParaRPr lang="nl-NL" sz="1400" dirty="0">
              <a:solidFill>
                <a:srgbClr val="FFFF00"/>
              </a:solidFill>
            </a:endParaRPr>
          </a:p>
        </p:txBody>
      </p:sp>
    </p:spTree>
    <p:extLst>
      <p:ext uri="{BB962C8B-B14F-4D97-AF65-F5344CB8AC3E}">
        <p14:creationId xmlns:p14="http://schemas.microsoft.com/office/powerpoint/2010/main" val="368967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84064" y="-29831"/>
            <a:ext cx="7992888" cy="369332"/>
          </a:xfrm>
          <a:prstGeom prst="rect">
            <a:avLst/>
          </a:prstGeom>
        </p:spPr>
        <p:txBody>
          <a:bodyPr wrap="square">
            <a:spAutoFit/>
          </a:bodyPr>
          <a:lstStyle/>
          <a:p>
            <a:pPr lvl="0" algn="ctr"/>
            <a:r>
              <a:rPr lang="nl-NL" dirty="0">
                <a:solidFill>
                  <a:srgbClr val="FFFF00"/>
                </a:solidFill>
              </a:rPr>
              <a:t>Voorbeeld van een (kunst)light van de ASI 294mcLRN - 10x600s - min15°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0" y="328966"/>
            <a:ext cx="3071619" cy="4403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780" y="339502"/>
            <a:ext cx="3053720"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3960" y="339501"/>
            <a:ext cx="3053719"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39466" y="4707868"/>
            <a:ext cx="3024314" cy="461665"/>
          </a:xfrm>
          <a:prstGeom prst="rect">
            <a:avLst/>
          </a:prstGeom>
          <a:noFill/>
        </p:spPr>
        <p:txBody>
          <a:bodyPr wrap="square" rtlCol="0">
            <a:spAutoFit/>
          </a:bodyPr>
          <a:lstStyle/>
          <a:p>
            <a:r>
              <a:rPr lang="nl-NL" sz="1200" dirty="0">
                <a:solidFill>
                  <a:srgbClr val="FFFF00"/>
                </a:solidFill>
              </a:rPr>
              <a:t>   Verschillende weergave histogram;</a:t>
            </a:r>
          </a:p>
          <a:p>
            <a:r>
              <a:rPr lang="nl-NL" sz="1200" dirty="0">
                <a:solidFill>
                  <a:srgbClr val="FFFF00"/>
                </a:solidFill>
              </a:rPr>
              <a:t>boven Photoshop   -   onder  </a:t>
            </a:r>
            <a:r>
              <a:rPr lang="nl-NL" sz="1200" dirty="0" err="1">
                <a:solidFill>
                  <a:srgbClr val="FFFF00"/>
                </a:solidFill>
              </a:rPr>
              <a:t>ImagesPlus</a:t>
            </a:r>
            <a:endParaRPr lang="nl-NL" sz="1200" dirty="0">
              <a:solidFill>
                <a:srgbClr val="FFFF00"/>
              </a:solidFill>
            </a:endParaRPr>
          </a:p>
        </p:txBody>
      </p:sp>
      <p:sp>
        <p:nvSpPr>
          <p:cNvPr id="4" name="Tekstvak 3"/>
          <p:cNvSpPr txBox="1"/>
          <p:nvPr/>
        </p:nvSpPr>
        <p:spPr>
          <a:xfrm>
            <a:off x="3563888" y="4695087"/>
            <a:ext cx="5256584" cy="430887"/>
          </a:xfrm>
          <a:prstGeom prst="rect">
            <a:avLst/>
          </a:prstGeom>
          <a:noFill/>
        </p:spPr>
        <p:txBody>
          <a:bodyPr wrap="square" rtlCol="0">
            <a:spAutoFit/>
          </a:bodyPr>
          <a:lstStyle/>
          <a:p>
            <a:r>
              <a:rPr lang="nl-NL" sz="1100" dirty="0">
                <a:solidFill>
                  <a:srgbClr val="FFFF00"/>
                </a:solidFill>
              </a:rPr>
              <a:t>Verdere mogelijkheden met het histogramfunctie bij </a:t>
            </a:r>
            <a:r>
              <a:rPr lang="nl-NL" sz="1100" dirty="0" err="1">
                <a:solidFill>
                  <a:srgbClr val="FFFF00"/>
                </a:solidFill>
              </a:rPr>
              <a:t>ImagesPlus</a:t>
            </a:r>
            <a:r>
              <a:rPr lang="nl-NL" sz="1100" dirty="0">
                <a:solidFill>
                  <a:srgbClr val="FFFF00"/>
                </a:solidFill>
              </a:rPr>
              <a:t> zoals vaststellen hoeveel verzadigde pixels er zijn of hoeveel pixels een bepaalde waarde hebben.</a:t>
            </a:r>
          </a:p>
        </p:txBody>
      </p:sp>
    </p:spTree>
    <p:extLst>
      <p:ext uri="{BB962C8B-B14F-4D97-AF65-F5344CB8AC3E}">
        <p14:creationId xmlns:p14="http://schemas.microsoft.com/office/powerpoint/2010/main" val="295534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160617" y="-72879"/>
            <a:ext cx="2236574" cy="369332"/>
          </a:xfrm>
          <a:prstGeom prst="rect">
            <a:avLst/>
          </a:prstGeom>
          <a:noFill/>
        </p:spPr>
        <p:txBody>
          <a:bodyPr wrap="none" rtlCol="0">
            <a:spAutoFit/>
          </a:bodyPr>
          <a:lstStyle/>
          <a:p>
            <a:pPr algn="just"/>
            <a:r>
              <a:rPr lang="nl-NL" dirty="0">
                <a:solidFill>
                  <a:srgbClr val="FFFF00"/>
                </a:solidFill>
              </a:rPr>
              <a:t>Darks en </a:t>
            </a:r>
            <a:r>
              <a:rPr lang="nl-NL" dirty="0" err="1">
                <a:solidFill>
                  <a:srgbClr val="FFFF00"/>
                </a:solidFill>
              </a:rPr>
              <a:t>Amp-Glow</a:t>
            </a:r>
            <a:endParaRPr lang="nl-NL" dirty="0">
              <a:solidFill>
                <a:srgbClr val="FFFF00"/>
              </a:solidFill>
            </a:endParaRPr>
          </a:p>
        </p:txBody>
      </p:sp>
      <p:sp>
        <p:nvSpPr>
          <p:cNvPr id="3" name="Tekstvak 2"/>
          <p:cNvSpPr txBox="1"/>
          <p:nvPr/>
        </p:nvSpPr>
        <p:spPr>
          <a:xfrm>
            <a:off x="1" y="4606538"/>
            <a:ext cx="9036496" cy="523220"/>
          </a:xfrm>
          <a:prstGeom prst="rect">
            <a:avLst/>
          </a:prstGeom>
          <a:noFill/>
        </p:spPr>
        <p:txBody>
          <a:bodyPr wrap="square" rtlCol="0">
            <a:spAutoFit/>
          </a:bodyPr>
          <a:lstStyle/>
          <a:p>
            <a:r>
              <a:rPr lang="nl-NL" sz="1400" dirty="0">
                <a:solidFill>
                  <a:srgbClr val="FFFF00"/>
                </a:solidFill>
              </a:rPr>
              <a:t>ASI294mcLRN   </a:t>
            </a:r>
            <a:r>
              <a:rPr lang="nl-NL" sz="1200" dirty="0" err="1">
                <a:solidFill>
                  <a:srgbClr val="FFFF00"/>
                </a:solidFill>
              </a:rPr>
              <a:t>read</a:t>
            </a:r>
            <a:r>
              <a:rPr lang="nl-NL" sz="1200" dirty="0">
                <a:solidFill>
                  <a:srgbClr val="FFFF00"/>
                </a:solidFill>
              </a:rPr>
              <a:t> </a:t>
            </a:r>
            <a:r>
              <a:rPr lang="nl-NL" sz="1200" dirty="0" err="1">
                <a:solidFill>
                  <a:srgbClr val="FFFF00"/>
                </a:solidFill>
              </a:rPr>
              <a:t>noise</a:t>
            </a:r>
            <a:r>
              <a:rPr lang="nl-NL" sz="1200" dirty="0">
                <a:solidFill>
                  <a:srgbClr val="FFFF00"/>
                </a:solidFill>
              </a:rPr>
              <a:t> 1,282E              </a:t>
            </a:r>
            <a:r>
              <a:rPr lang="nl-NL" sz="1400" dirty="0">
                <a:solidFill>
                  <a:srgbClr val="FFFF00"/>
                </a:solidFill>
              </a:rPr>
              <a:t>ASI1600 LRN    </a:t>
            </a:r>
            <a:r>
              <a:rPr lang="nl-NL" sz="1200" dirty="0" err="1">
                <a:solidFill>
                  <a:srgbClr val="FFFF00"/>
                </a:solidFill>
              </a:rPr>
              <a:t>read</a:t>
            </a:r>
            <a:r>
              <a:rPr lang="nl-NL" sz="1200" dirty="0">
                <a:solidFill>
                  <a:srgbClr val="FFFF00"/>
                </a:solidFill>
              </a:rPr>
              <a:t> </a:t>
            </a:r>
            <a:r>
              <a:rPr lang="nl-NL" sz="1200" dirty="0" err="1">
                <a:solidFill>
                  <a:srgbClr val="FFFF00"/>
                </a:solidFill>
              </a:rPr>
              <a:t>noise</a:t>
            </a:r>
            <a:r>
              <a:rPr lang="nl-NL" sz="1200" dirty="0">
                <a:solidFill>
                  <a:srgbClr val="FFFF00"/>
                </a:solidFill>
              </a:rPr>
              <a:t> 2.19E</a:t>
            </a:r>
            <a:r>
              <a:rPr lang="nl-NL" sz="1400" dirty="0">
                <a:solidFill>
                  <a:srgbClr val="FFFF00"/>
                </a:solidFill>
              </a:rPr>
              <a:t>         Canon 6Da 1600 </a:t>
            </a:r>
            <a:r>
              <a:rPr lang="nl-NL" sz="1400" dirty="0" err="1">
                <a:solidFill>
                  <a:srgbClr val="FFFF00"/>
                </a:solidFill>
              </a:rPr>
              <a:t>iso</a:t>
            </a:r>
            <a:r>
              <a:rPr lang="nl-NL" sz="1400" dirty="0">
                <a:solidFill>
                  <a:srgbClr val="FFFF00"/>
                </a:solidFill>
              </a:rPr>
              <a:t> </a:t>
            </a:r>
            <a:r>
              <a:rPr lang="nl-NL" sz="1200" dirty="0" err="1">
                <a:solidFill>
                  <a:srgbClr val="FFFF00"/>
                </a:solidFill>
              </a:rPr>
              <a:t>read</a:t>
            </a:r>
            <a:r>
              <a:rPr lang="nl-NL" sz="1200" dirty="0">
                <a:solidFill>
                  <a:srgbClr val="FFFF00"/>
                </a:solidFill>
              </a:rPr>
              <a:t> </a:t>
            </a:r>
            <a:r>
              <a:rPr lang="nl-NL" sz="1200" dirty="0" err="1">
                <a:solidFill>
                  <a:srgbClr val="FFFF00"/>
                </a:solidFill>
              </a:rPr>
              <a:t>noise</a:t>
            </a:r>
            <a:r>
              <a:rPr lang="nl-NL" sz="1200" dirty="0">
                <a:solidFill>
                  <a:srgbClr val="FFFF00"/>
                </a:solidFill>
              </a:rPr>
              <a:t> 2.20E</a:t>
            </a:r>
          </a:p>
          <a:p>
            <a:r>
              <a:rPr lang="nl-NL" sz="1400" dirty="0">
                <a:solidFill>
                  <a:srgbClr val="FFFF00"/>
                </a:solidFill>
              </a:rPr>
              <a:t>  </a:t>
            </a:r>
            <a:r>
              <a:rPr lang="nl-NL" sz="1400" dirty="0" err="1">
                <a:solidFill>
                  <a:srgbClr val="FFFF00"/>
                </a:solidFill>
              </a:rPr>
              <a:t>gain</a:t>
            </a:r>
            <a:r>
              <a:rPr lang="nl-NL" sz="1400" dirty="0">
                <a:solidFill>
                  <a:srgbClr val="FFFF00"/>
                </a:solidFill>
              </a:rPr>
              <a:t> 0,04 (</a:t>
            </a:r>
            <a:r>
              <a:rPr lang="nl-NL" sz="1400" b="1" dirty="0">
                <a:solidFill>
                  <a:srgbClr val="FFFF00"/>
                </a:solidFill>
              </a:rPr>
              <a:t>1elektron= 25ADU!!</a:t>
            </a:r>
            <a:r>
              <a:rPr lang="nl-NL" sz="1400" dirty="0">
                <a:solidFill>
                  <a:srgbClr val="FFFF00"/>
                </a:solidFill>
              </a:rPr>
              <a:t>)            </a:t>
            </a:r>
            <a:r>
              <a:rPr lang="nl-NL" sz="1400" dirty="0" err="1">
                <a:solidFill>
                  <a:srgbClr val="FFFF00"/>
                </a:solidFill>
              </a:rPr>
              <a:t>gain</a:t>
            </a:r>
            <a:r>
              <a:rPr lang="nl-NL" sz="1400" dirty="0">
                <a:solidFill>
                  <a:srgbClr val="FFFF00"/>
                </a:solidFill>
              </a:rPr>
              <a:t> 0,185 (1 elektron=5,4 ADU)        </a:t>
            </a:r>
            <a:r>
              <a:rPr lang="nl-NL" sz="1400" dirty="0" err="1">
                <a:solidFill>
                  <a:srgbClr val="FFFF00"/>
                </a:solidFill>
              </a:rPr>
              <a:t>gain</a:t>
            </a:r>
            <a:r>
              <a:rPr lang="nl-NL" sz="1400" dirty="0">
                <a:solidFill>
                  <a:srgbClr val="FFFF00"/>
                </a:solidFill>
              </a:rPr>
              <a:t> 0.192 (1 elektron=5,2 ADU)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5997"/>
            <a:ext cx="9144000" cy="4431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930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160617" y="-72879"/>
            <a:ext cx="2236574" cy="369332"/>
          </a:xfrm>
          <a:prstGeom prst="rect">
            <a:avLst/>
          </a:prstGeom>
          <a:noFill/>
        </p:spPr>
        <p:txBody>
          <a:bodyPr wrap="none" rtlCol="0">
            <a:spAutoFit/>
          </a:bodyPr>
          <a:lstStyle/>
          <a:p>
            <a:pPr algn="just"/>
            <a:r>
              <a:rPr lang="nl-NL" dirty="0">
                <a:solidFill>
                  <a:srgbClr val="FFFF00"/>
                </a:solidFill>
              </a:rPr>
              <a:t>Darks en </a:t>
            </a:r>
            <a:r>
              <a:rPr lang="nl-NL" dirty="0" err="1">
                <a:solidFill>
                  <a:srgbClr val="FFFF00"/>
                </a:solidFill>
              </a:rPr>
              <a:t>Amp-Glow</a:t>
            </a:r>
            <a:endParaRPr lang="nl-NL" dirty="0">
              <a:solidFill>
                <a:srgbClr val="FFFF00"/>
              </a:solidFill>
            </a:endParaRPr>
          </a:p>
        </p:txBody>
      </p:sp>
      <p:sp>
        <p:nvSpPr>
          <p:cNvPr id="3" name="Tekstvak 2"/>
          <p:cNvSpPr txBox="1"/>
          <p:nvPr/>
        </p:nvSpPr>
        <p:spPr>
          <a:xfrm>
            <a:off x="107503" y="4606538"/>
            <a:ext cx="8928993" cy="523220"/>
          </a:xfrm>
          <a:prstGeom prst="rect">
            <a:avLst/>
          </a:prstGeom>
          <a:noFill/>
        </p:spPr>
        <p:txBody>
          <a:bodyPr wrap="square" rtlCol="0">
            <a:spAutoFit/>
          </a:bodyPr>
          <a:lstStyle/>
          <a:p>
            <a:r>
              <a:rPr lang="nl-NL" sz="1400" dirty="0">
                <a:solidFill>
                  <a:srgbClr val="FFFF00"/>
                </a:solidFill>
              </a:rPr>
              <a:t>  ASI294mc </a:t>
            </a:r>
            <a:r>
              <a:rPr lang="nl-NL" sz="1400" dirty="0" err="1">
                <a:solidFill>
                  <a:srgbClr val="FFFF00"/>
                </a:solidFill>
              </a:rPr>
              <a:t>gain</a:t>
            </a:r>
            <a:r>
              <a:rPr lang="nl-NL" sz="1400" dirty="0">
                <a:solidFill>
                  <a:srgbClr val="FFFF00"/>
                </a:solidFill>
              </a:rPr>
              <a:t> 250                                        ASI1600 LRN                               Canon 6Da 1600 </a:t>
            </a:r>
            <a:r>
              <a:rPr lang="nl-NL" sz="1400" dirty="0" err="1">
                <a:solidFill>
                  <a:srgbClr val="FFFF00"/>
                </a:solidFill>
              </a:rPr>
              <a:t>iso</a:t>
            </a:r>
            <a:endParaRPr lang="nl-NL" sz="1400" dirty="0">
              <a:solidFill>
                <a:srgbClr val="FFFF00"/>
              </a:solidFill>
            </a:endParaRPr>
          </a:p>
          <a:p>
            <a:r>
              <a:rPr lang="nl-NL" sz="1400" dirty="0">
                <a:solidFill>
                  <a:srgbClr val="FFFF00"/>
                </a:solidFill>
              </a:rPr>
              <a:t>   (1elektron= 5 ADU)                              </a:t>
            </a:r>
            <a:r>
              <a:rPr lang="nl-NL" sz="1400" dirty="0" err="1">
                <a:solidFill>
                  <a:srgbClr val="FFFF00"/>
                </a:solidFill>
              </a:rPr>
              <a:t>gain</a:t>
            </a:r>
            <a:r>
              <a:rPr lang="nl-NL" sz="1400" dirty="0">
                <a:solidFill>
                  <a:srgbClr val="FFFF00"/>
                </a:solidFill>
              </a:rPr>
              <a:t> 0,185 (1 elektron=5,4 ADU)        </a:t>
            </a:r>
            <a:r>
              <a:rPr lang="nl-NL" sz="1400" dirty="0" err="1">
                <a:solidFill>
                  <a:srgbClr val="FFFF00"/>
                </a:solidFill>
              </a:rPr>
              <a:t>gain</a:t>
            </a:r>
            <a:r>
              <a:rPr lang="nl-NL" sz="1400" dirty="0">
                <a:solidFill>
                  <a:srgbClr val="FFFF00"/>
                </a:solidFill>
              </a:rPr>
              <a:t> 0.192 (1 elektron=5,2 ADU)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1445"/>
            <a:ext cx="9144000" cy="4428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500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971600" y="3939902"/>
            <a:ext cx="7560840" cy="1046440"/>
          </a:xfrm>
          <a:prstGeom prst="rect">
            <a:avLst/>
          </a:prstGeom>
          <a:noFill/>
        </p:spPr>
        <p:txBody>
          <a:bodyPr wrap="square" rtlCol="0">
            <a:spAutoFit/>
          </a:bodyPr>
          <a:lstStyle/>
          <a:p>
            <a:r>
              <a:rPr lang="nl-NL" sz="1400" dirty="0">
                <a:solidFill>
                  <a:srgbClr val="FFFF00"/>
                </a:solidFill>
              </a:rPr>
              <a:t>Sterk gestretchte stack van 10 x 600sec </a:t>
            </a:r>
            <a:r>
              <a:rPr lang="nl-NL" sz="1400" dirty="0" err="1">
                <a:solidFill>
                  <a:srgbClr val="FFFF00"/>
                </a:solidFill>
              </a:rPr>
              <a:t>kunstlights</a:t>
            </a:r>
            <a:r>
              <a:rPr lang="nl-NL" sz="1400" dirty="0">
                <a:solidFill>
                  <a:srgbClr val="FFFF00"/>
                </a:solidFill>
              </a:rPr>
              <a:t> (+1000) van de </a:t>
            </a:r>
            <a:r>
              <a:rPr lang="nl-NL" sz="1400" dirty="0" err="1">
                <a:solidFill>
                  <a:srgbClr val="FFFF00"/>
                </a:solidFill>
              </a:rPr>
              <a:t>Asi</a:t>
            </a:r>
            <a:r>
              <a:rPr lang="nl-NL" sz="1400" dirty="0">
                <a:solidFill>
                  <a:srgbClr val="FFFF00"/>
                </a:solidFill>
              </a:rPr>
              <a:t> 294mc bij </a:t>
            </a:r>
            <a:r>
              <a:rPr lang="nl-NL" sz="1400" dirty="0" err="1">
                <a:solidFill>
                  <a:srgbClr val="FFFF00"/>
                </a:solidFill>
              </a:rPr>
              <a:t>Lowest</a:t>
            </a:r>
            <a:r>
              <a:rPr lang="nl-NL" sz="1400" dirty="0">
                <a:solidFill>
                  <a:srgbClr val="FFFF00"/>
                </a:solidFill>
              </a:rPr>
              <a:t> Read </a:t>
            </a:r>
            <a:r>
              <a:rPr lang="nl-NL" sz="1400" dirty="0" err="1">
                <a:solidFill>
                  <a:srgbClr val="FFFF00"/>
                </a:solidFill>
              </a:rPr>
              <a:t>Noise</a:t>
            </a:r>
            <a:r>
              <a:rPr lang="nl-NL" sz="1400" dirty="0">
                <a:solidFill>
                  <a:srgbClr val="FFFF00"/>
                </a:solidFill>
              </a:rPr>
              <a:t> bij min 15°C . De </a:t>
            </a:r>
            <a:r>
              <a:rPr lang="nl-NL" sz="1400" dirty="0" err="1">
                <a:solidFill>
                  <a:srgbClr val="FFFF00"/>
                </a:solidFill>
              </a:rPr>
              <a:t>gain</a:t>
            </a:r>
            <a:r>
              <a:rPr lang="nl-NL" sz="1400" dirty="0">
                <a:solidFill>
                  <a:srgbClr val="FFFF00"/>
                </a:solidFill>
              </a:rPr>
              <a:t> is dan 0,04 wat betekend dat een elektron  25 </a:t>
            </a:r>
            <a:r>
              <a:rPr lang="nl-NL" sz="1400" dirty="0" err="1">
                <a:solidFill>
                  <a:srgbClr val="FFFF00"/>
                </a:solidFill>
              </a:rPr>
              <a:t>adu</a:t>
            </a:r>
            <a:r>
              <a:rPr lang="nl-NL" sz="1400" dirty="0">
                <a:solidFill>
                  <a:srgbClr val="FFFF00"/>
                </a:solidFill>
              </a:rPr>
              <a:t> geeft. Dus 25x meer versterkt t.o.v. de </a:t>
            </a:r>
            <a:r>
              <a:rPr lang="nl-NL" sz="1400" dirty="0" err="1">
                <a:solidFill>
                  <a:srgbClr val="FFFF00"/>
                </a:solidFill>
              </a:rPr>
              <a:t>Unity</a:t>
            </a:r>
            <a:r>
              <a:rPr lang="nl-NL" sz="1400" dirty="0">
                <a:solidFill>
                  <a:srgbClr val="FFFF00"/>
                </a:solidFill>
              </a:rPr>
              <a:t> </a:t>
            </a:r>
            <a:r>
              <a:rPr lang="nl-NL" sz="1400" dirty="0" err="1">
                <a:solidFill>
                  <a:srgbClr val="FFFF00"/>
                </a:solidFill>
              </a:rPr>
              <a:t>Gain</a:t>
            </a:r>
            <a:r>
              <a:rPr lang="nl-NL" sz="1400" dirty="0">
                <a:solidFill>
                  <a:srgbClr val="FFFF00"/>
                </a:solidFill>
              </a:rPr>
              <a:t> ).</a:t>
            </a:r>
          </a:p>
          <a:p>
            <a:endParaRPr lang="nl-NL" sz="600" dirty="0">
              <a:solidFill>
                <a:srgbClr val="FFFF00"/>
              </a:solidFill>
            </a:endParaRPr>
          </a:p>
          <a:p>
            <a:r>
              <a:rPr lang="nl-NL" sz="1400" dirty="0">
                <a:solidFill>
                  <a:srgbClr val="FFFF00"/>
                </a:solidFill>
              </a:rPr>
              <a:t>Dit om de </a:t>
            </a:r>
            <a:r>
              <a:rPr lang="nl-NL" sz="1400" dirty="0" err="1">
                <a:solidFill>
                  <a:srgbClr val="FFFF00"/>
                </a:solidFill>
              </a:rPr>
              <a:t>AmpGlow</a:t>
            </a:r>
            <a:r>
              <a:rPr lang="nl-NL" sz="1400" dirty="0">
                <a:solidFill>
                  <a:srgbClr val="FFFF00"/>
                </a:solidFill>
              </a:rPr>
              <a:t> zichtbaar te maken.</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13" y="420802"/>
            <a:ext cx="8629650"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75344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11510"/>
            <a:ext cx="8781357" cy="3423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1036762" y="0"/>
            <a:ext cx="6933308" cy="553998"/>
          </a:xfrm>
          <a:prstGeom prst="rect">
            <a:avLst/>
          </a:prstGeom>
          <a:noFill/>
        </p:spPr>
        <p:txBody>
          <a:bodyPr wrap="none" rtlCol="0">
            <a:spAutoFit/>
          </a:bodyPr>
          <a:lstStyle/>
          <a:p>
            <a:r>
              <a:rPr lang="nl-NL" sz="1400" dirty="0">
                <a:solidFill>
                  <a:srgbClr val="FFFF00"/>
                </a:solidFill>
              </a:rPr>
              <a:t>Eenzelfde weergave van deze file na kalibratie met een </a:t>
            </a:r>
            <a:r>
              <a:rPr lang="nl-NL" sz="1400" dirty="0" err="1">
                <a:solidFill>
                  <a:srgbClr val="FFFF00"/>
                </a:solidFill>
              </a:rPr>
              <a:t>masterdark</a:t>
            </a:r>
            <a:r>
              <a:rPr lang="nl-NL" sz="1400" dirty="0">
                <a:solidFill>
                  <a:srgbClr val="FFFF00"/>
                </a:solidFill>
              </a:rPr>
              <a:t> van 14 x 600sec</a:t>
            </a:r>
            <a:r>
              <a:rPr lang="nl-NL" dirty="0">
                <a:solidFill>
                  <a:srgbClr val="FFFFFF"/>
                </a:solidFill>
              </a:rPr>
              <a:t>.</a:t>
            </a:r>
          </a:p>
          <a:p>
            <a:endParaRPr lang="nl-NL" sz="1200" dirty="0">
              <a:solidFill>
                <a:srgbClr val="FFFFFF"/>
              </a:solidFill>
            </a:endParaRPr>
          </a:p>
        </p:txBody>
      </p:sp>
      <p:sp>
        <p:nvSpPr>
          <p:cNvPr id="2" name="Tekstvak 1"/>
          <p:cNvSpPr txBox="1"/>
          <p:nvPr/>
        </p:nvSpPr>
        <p:spPr>
          <a:xfrm>
            <a:off x="323528" y="4011910"/>
            <a:ext cx="5328592" cy="523220"/>
          </a:xfrm>
          <a:prstGeom prst="rect">
            <a:avLst/>
          </a:prstGeom>
          <a:noFill/>
        </p:spPr>
        <p:txBody>
          <a:bodyPr wrap="square" rtlCol="0">
            <a:spAutoFit/>
          </a:bodyPr>
          <a:lstStyle/>
          <a:p>
            <a:pPr lvl="0"/>
            <a:r>
              <a:rPr lang="nl-NL" sz="1400" dirty="0">
                <a:solidFill>
                  <a:srgbClr val="FFFF00"/>
                </a:solidFill>
              </a:rPr>
              <a:t>De kalibratie heeft duidelijk zijn werk gedaan want de  </a:t>
            </a:r>
            <a:r>
              <a:rPr lang="nl-NL" sz="1400" dirty="0" err="1">
                <a:solidFill>
                  <a:srgbClr val="FFFF00"/>
                </a:solidFill>
              </a:rPr>
              <a:t>AmpGlow</a:t>
            </a:r>
            <a:r>
              <a:rPr lang="nl-NL" sz="1400" dirty="0">
                <a:solidFill>
                  <a:srgbClr val="FFFF00"/>
                </a:solidFill>
              </a:rPr>
              <a:t> is op deze extreme stretch vrijwel geheel weg gewerkt.</a:t>
            </a:r>
          </a:p>
        </p:txBody>
      </p:sp>
      <p:sp>
        <p:nvSpPr>
          <p:cNvPr id="4" name="Tekstvak 3"/>
          <p:cNvSpPr txBox="1"/>
          <p:nvPr/>
        </p:nvSpPr>
        <p:spPr>
          <a:xfrm>
            <a:off x="6300192" y="4882439"/>
            <a:ext cx="1899879" cy="276999"/>
          </a:xfrm>
          <a:prstGeom prst="rect">
            <a:avLst/>
          </a:prstGeom>
          <a:noFill/>
        </p:spPr>
        <p:txBody>
          <a:bodyPr wrap="none" rtlCol="0">
            <a:spAutoFit/>
          </a:bodyPr>
          <a:lstStyle/>
          <a:p>
            <a:r>
              <a:rPr lang="nl-NL" sz="1200" dirty="0">
                <a:solidFill>
                  <a:srgbClr val="FFFF00"/>
                </a:solidFill>
              </a:rPr>
              <a:t>Histogram zonder stretch</a:t>
            </a: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3435846"/>
            <a:ext cx="2088232" cy="150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918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t="4412" b="-4412"/>
          <a:stretch/>
        </p:blipFill>
        <p:spPr bwMode="auto">
          <a:xfrm>
            <a:off x="251521" y="18130"/>
            <a:ext cx="8208911" cy="4569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470735" y="4589214"/>
            <a:ext cx="7920879" cy="738664"/>
          </a:xfrm>
          <a:prstGeom prst="rect">
            <a:avLst/>
          </a:prstGeom>
          <a:noFill/>
        </p:spPr>
        <p:txBody>
          <a:bodyPr wrap="square" rtlCol="0">
            <a:spAutoFit/>
          </a:bodyPr>
          <a:lstStyle/>
          <a:p>
            <a:r>
              <a:rPr lang="nl-NL" sz="1400" dirty="0">
                <a:solidFill>
                  <a:srgbClr val="FFFF00"/>
                </a:solidFill>
              </a:rPr>
              <a:t>Als eerste is de kalibratie uitgevoerd met een masterflat van ook 200 flats</a:t>
            </a:r>
          </a:p>
          <a:p>
            <a:r>
              <a:rPr lang="nl-NL" sz="1400" dirty="0">
                <a:solidFill>
                  <a:srgbClr val="FFFF00"/>
                </a:solidFill>
              </a:rPr>
              <a:t>Op de gekalibreerde master zijn de </a:t>
            </a:r>
            <a:r>
              <a:rPr lang="nl-NL" sz="1400" dirty="0" err="1">
                <a:solidFill>
                  <a:srgbClr val="FFFF00"/>
                </a:solidFill>
              </a:rPr>
              <a:t>ADU’s</a:t>
            </a:r>
            <a:r>
              <a:rPr lang="nl-NL" sz="1400" dirty="0">
                <a:solidFill>
                  <a:srgbClr val="FFFF00"/>
                </a:solidFill>
              </a:rPr>
              <a:t> nu gemiddeld 37349 en de standaarddeviatie is 193,51</a:t>
            </a:r>
          </a:p>
          <a:p>
            <a:endParaRPr lang="nl-NL" sz="1400" dirty="0"/>
          </a:p>
        </p:txBody>
      </p:sp>
    </p:spTree>
    <p:extLst>
      <p:ext uri="{BB962C8B-B14F-4D97-AF65-F5344CB8AC3E}">
        <p14:creationId xmlns:p14="http://schemas.microsoft.com/office/powerpoint/2010/main" val="23183214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1619672" y="1194346"/>
            <a:ext cx="6443414" cy="369332"/>
          </a:xfrm>
          <a:prstGeom prst="rect">
            <a:avLst/>
          </a:prstGeom>
        </p:spPr>
        <p:txBody>
          <a:bodyPr wrap="square">
            <a:spAutoFit/>
          </a:bodyPr>
          <a:lstStyle/>
          <a:p>
            <a:pPr lvl="0"/>
            <a:r>
              <a:rPr lang="nl-NL" dirty="0">
                <a:solidFill>
                  <a:srgbClr val="FFFF00"/>
                </a:solidFill>
              </a:rPr>
              <a:t>Samenvatting van deze kalibratie experimenten</a:t>
            </a:r>
          </a:p>
        </p:txBody>
      </p:sp>
    </p:spTree>
    <p:extLst>
      <p:ext uri="{BB962C8B-B14F-4D97-AF65-F5344CB8AC3E}">
        <p14:creationId xmlns:p14="http://schemas.microsoft.com/office/powerpoint/2010/main" val="4727729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
            <a:ext cx="8645679" cy="4587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395536" y="4587975"/>
            <a:ext cx="8000845" cy="492443"/>
          </a:xfrm>
          <a:prstGeom prst="rect">
            <a:avLst/>
          </a:prstGeom>
          <a:noFill/>
        </p:spPr>
        <p:txBody>
          <a:bodyPr wrap="none" rtlCol="0">
            <a:spAutoFit/>
          </a:bodyPr>
          <a:lstStyle/>
          <a:p>
            <a:pPr lvl="0"/>
            <a:r>
              <a:rPr lang="nl-NL" sz="1400" dirty="0">
                <a:solidFill>
                  <a:srgbClr val="FFFF00"/>
                </a:solidFill>
              </a:rPr>
              <a:t>Weergave gekalibreerde 6Da stack (16 x 300s-1600iso-temp 19°c) met verschillende </a:t>
            </a:r>
            <a:r>
              <a:rPr lang="nl-NL" sz="1400" dirty="0" err="1">
                <a:solidFill>
                  <a:srgbClr val="FFFF00"/>
                </a:solidFill>
              </a:rPr>
              <a:t>masterdarks</a:t>
            </a:r>
            <a:r>
              <a:rPr lang="nl-NL" sz="1400" dirty="0">
                <a:solidFill>
                  <a:srgbClr val="FFFF00"/>
                </a:solidFill>
              </a:rPr>
              <a:t>.</a:t>
            </a:r>
          </a:p>
          <a:p>
            <a:pPr lvl="0"/>
            <a:r>
              <a:rPr lang="nl-NL" sz="1200" dirty="0">
                <a:solidFill>
                  <a:srgbClr val="FFFF00"/>
                </a:solidFill>
              </a:rPr>
              <a:t>(weergave 150% - lineaire stretch; zwart 960 ADU – wit 1100 ADU)</a:t>
            </a:r>
          </a:p>
        </p:txBody>
      </p:sp>
    </p:spTree>
    <p:extLst>
      <p:ext uri="{BB962C8B-B14F-4D97-AF65-F5344CB8AC3E}">
        <p14:creationId xmlns:p14="http://schemas.microsoft.com/office/powerpoint/2010/main" val="230915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
            <a:ext cx="8607474" cy="4590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683568" y="4600400"/>
            <a:ext cx="8029442" cy="492443"/>
          </a:xfrm>
          <a:prstGeom prst="rect">
            <a:avLst/>
          </a:prstGeom>
          <a:noFill/>
        </p:spPr>
        <p:txBody>
          <a:bodyPr wrap="none" rtlCol="0">
            <a:spAutoFit/>
          </a:bodyPr>
          <a:lstStyle/>
          <a:p>
            <a:pPr lvl="0"/>
            <a:r>
              <a:rPr lang="nl-NL" sz="1400" dirty="0">
                <a:solidFill>
                  <a:srgbClr val="FFFF00"/>
                </a:solidFill>
              </a:rPr>
              <a:t>Weergave gekalibreerde ASI1600mm-gain140:  stack (100 x 300s) met verschillende </a:t>
            </a:r>
            <a:r>
              <a:rPr lang="nl-NL" sz="1400" dirty="0" err="1">
                <a:solidFill>
                  <a:srgbClr val="FFFF00"/>
                </a:solidFill>
              </a:rPr>
              <a:t>masterdarks</a:t>
            </a:r>
            <a:r>
              <a:rPr lang="nl-NL" sz="1400" dirty="0">
                <a:solidFill>
                  <a:srgbClr val="FFFF00"/>
                </a:solidFill>
              </a:rPr>
              <a:t>.</a:t>
            </a:r>
          </a:p>
          <a:p>
            <a:pPr lvl="0"/>
            <a:r>
              <a:rPr lang="nl-NL" sz="1200" dirty="0">
                <a:solidFill>
                  <a:srgbClr val="FFFF00"/>
                </a:solidFill>
              </a:rPr>
              <a:t>(weergave 150% - lineaire stretch; zwart 900 ADU – wit 1040 ADU)</a:t>
            </a:r>
          </a:p>
        </p:txBody>
      </p:sp>
    </p:spTree>
    <p:extLst>
      <p:ext uri="{BB962C8B-B14F-4D97-AF65-F5344CB8AC3E}">
        <p14:creationId xmlns:p14="http://schemas.microsoft.com/office/powerpoint/2010/main" val="32521148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1470"/>
            <a:ext cx="8322977"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467544" y="4443958"/>
            <a:ext cx="8496944" cy="677108"/>
          </a:xfrm>
          <a:prstGeom prst="rect">
            <a:avLst/>
          </a:prstGeom>
          <a:noFill/>
        </p:spPr>
        <p:txBody>
          <a:bodyPr wrap="square" rtlCol="0">
            <a:spAutoFit/>
          </a:bodyPr>
          <a:lstStyle/>
          <a:p>
            <a:r>
              <a:rPr lang="nl-NL" sz="1400" dirty="0">
                <a:solidFill>
                  <a:srgbClr val="FFFF00"/>
                </a:solidFill>
              </a:rPr>
              <a:t>Weergave gekalibreerde ASI294mc-gain120  stack (100 x 300s) met verschillende </a:t>
            </a:r>
            <a:r>
              <a:rPr lang="nl-NL" sz="1400" dirty="0" err="1">
                <a:solidFill>
                  <a:srgbClr val="FFFF00"/>
                </a:solidFill>
              </a:rPr>
              <a:t>masterdarks</a:t>
            </a:r>
            <a:r>
              <a:rPr lang="nl-NL" sz="1400" dirty="0">
                <a:solidFill>
                  <a:srgbClr val="FFFF00"/>
                </a:solidFill>
              </a:rPr>
              <a:t>.</a:t>
            </a:r>
          </a:p>
          <a:p>
            <a:r>
              <a:rPr lang="nl-NL" sz="1200" dirty="0">
                <a:solidFill>
                  <a:srgbClr val="FFFF00"/>
                </a:solidFill>
              </a:rPr>
              <a:t>(weergave 150% - lineaire stretch; zwart 900 ADU – wit 1040 ADU). </a:t>
            </a:r>
          </a:p>
          <a:p>
            <a:r>
              <a:rPr lang="nl-NL" sz="1200" dirty="0">
                <a:solidFill>
                  <a:srgbClr val="FFFF00"/>
                </a:solidFill>
              </a:rPr>
              <a:t>Merk op hoe fraai het resultaat is dat deze camera bij deze test laat zien.</a:t>
            </a:r>
          </a:p>
        </p:txBody>
      </p:sp>
    </p:spTree>
    <p:extLst>
      <p:ext uri="{BB962C8B-B14F-4D97-AF65-F5344CB8AC3E}">
        <p14:creationId xmlns:p14="http://schemas.microsoft.com/office/powerpoint/2010/main" val="33277599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3" y="0"/>
            <a:ext cx="5760641" cy="2517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755575" y="2715766"/>
            <a:ext cx="7632849" cy="1723549"/>
          </a:xfrm>
          <a:prstGeom prst="rect">
            <a:avLst/>
          </a:prstGeom>
          <a:noFill/>
        </p:spPr>
        <p:txBody>
          <a:bodyPr wrap="square" rtlCol="0">
            <a:spAutoFit/>
          </a:bodyPr>
          <a:lstStyle/>
          <a:p>
            <a:r>
              <a:rPr lang="nl-NL" dirty="0">
                <a:solidFill>
                  <a:srgbClr val="FFFF00"/>
                </a:solidFill>
              </a:rPr>
              <a:t>Verschil van temperatuur van de </a:t>
            </a:r>
            <a:r>
              <a:rPr lang="nl-NL" dirty="0" err="1">
                <a:solidFill>
                  <a:srgbClr val="FFFF00"/>
                </a:solidFill>
              </a:rPr>
              <a:t>lights</a:t>
            </a:r>
            <a:r>
              <a:rPr lang="nl-NL" dirty="0">
                <a:solidFill>
                  <a:srgbClr val="FFFF00"/>
                </a:solidFill>
              </a:rPr>
              <a:t> en de </a:t>
            </a:r>
            <a:r>
              <a:rPr lang="nl-NL" dirty="0" err="1">
                <a:solidFill>
                  <a:srgbClr val="FFFF00"/>
                </a:solidFill>
              </a:rPr>
              <a:t>darks</a:t>
            </a:r>
            <a:r>
              <a:rPr lang="nl-NL" dirty="0">
                <a:solidFill>
                  <a:srgbClr val="FFFF00"/>
                </a:solidFill>
              </a:rPr>
              <a:t> heeft grote invloed.</a:t>
            </a:r>
          </a:p>
          <a:p>
            <a:endParaRPr lang="nl-NL" dirty="0">
              <a:solidFill>
                <a:srgbClr val="FFFF00"/>
              </a:solidFill>
            </a:endParaRPr>
          </a:p>
          <a:p>
            <a:r>
              <a:rPr lang="nl-NL" sz="1400" dirty="0">
                <a:solidFill>
                  <a:srgbClr val="FFFF00"/>
                </a:solidFill>
              </a:rPr>
              <a:t>Werken met camera’s met (instelbare) koeling heeft dus grote voordelen. Ten eerste omdat de donkerstroom sterk wordt gereduceerd en ook is de controle van de temperatuur van de sensor bij de verschillende frames veel beter gewaarborgd.</a:t>
            </a:r>
          </a:p>
          <a:p>
            <a:endParaRPr lang="nl-NL" sz="1400" dirty="0">
              <a:solidFill>
                <a:srgbClr val="FFFF00"/>
              </a:solidFill>
            </a:endParaRPr>
          </a:p>
          <a:p>
            <a:r>
              <a:rPr lang="nl-NL" sz="1400" dirty="0">
                <a:solidFill>
                  <a:srgbClr val="FFFF00"/>
                </a:solidFill>
              </a:rPr>
              <a:t>Als de ruwe stack meer frames bevat heeft dat ook een gunstige invloed.</a:t>
            </a:r>
          </a:p>
        </p:txBody>
      </p:sp>
    </p:spTree>
    <p:extLst>
      <p:ext uri="{BB962C8B-B14F-4D97-AF65-F5344CB8AC3E}">
        <p14:creationId xmlns:p14="http://schemas.microsoft.com/office/powerpoint/2010/main" val="3079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95772" y="0"/>
            <a:ext cx="8252692" cy="4985980"/>
          </a:xfrm>
          <a:prstGeom prst="rect">
            <a:avLst/>
          </a:prstGeom>
          <a:noFill/>
        </p:spPr>
        <p:txBody>
          <a:bodyPr wrap="square" rtlCol="0">
            <a:spAutoFit/>
          </a:bodyPr>
          <a:lstStyle/>
          <a:p>
            <a:pPr algn="ctr"/>
            <a:r>
              <a:rPr lang="nl-NL" sz="2800" dirty="0">
                <a:solidFill>
                  <a:srgbClr val="FFFF00"/>
                </a:solidFill>
              </a:rPr>
              <a:t>Conclusie</a:t>
            </a:r>
          </a:p>
          <a:p>
            <a:endParaRPr lang="nl-NL" sz="1400" dirty="0">
              <a:solidFill>
                <a:srgbClr val="FFFF00"/>
              </a:solidFill>
            </a:endParaRPr>
          </a:p>
          <a:p>
            <a:r>
              <a:rPr lang="nl-NL" sz="1400" dirty="0">
                <a:solidFill>
                  <a:srgbClr val="FFFF00"/>
                </a:solidFill>
              </a:rPr>
              <a:t>Uit al deze experimenten en metingen blijkt dat de er weinig redenen zijn om de oude vertrouwde manier van kalibreren als afgedaan te beschouwen. De beweegredenen om deze werkwijze te volgen zijn nog steeds geldig.</a:t>
            </a:r>
          </a:p>
          <a:p>
            <a:endParaRPr lang="nl-NL" sz="1400" dirty="0">
              <a:solidFill>
                <a:srgbClr val="FFFF00"/>
              </a:solidFill>
            </a:endParaRPr>
          </a:p>
          <a:p>
            <a:endParaRPr lang="nl-NL" sz="1400" dirty="0">
              <a:solidFill>
                <a:srgbClr val="FFFF00"/>
              </a:solidFill>
            </a:endParaRPr>
          </a:p>
          <a:p>
            <a:r>
              <a:rPr lang="nl-NL" sz="1400" dirty="0">
                <a:solidFill>
                  <a:srgbClr val="FFFF00"/>
                </a:solidFill>
              </a:rPr>
              <a:t>Aandachtspunten voor een goede kalibratie;</a:t>
            </a:r>
          </a:p>
          <a:p>
            <a:r>
              <a:rPr lang="nl-NL" sz="600" dirty="0">
                <a:solidFill>
                  <a:srgbClr val="FFFF00"/>
                </a:solidFill>
              </a:rPr>
              <a:t> </a:t>
            </a:r>
          </a:p>
          <a:p>
            <a:r>
              <a:rPr lang="nl-NL" sz="1400" dirty="0">
                <a:solidFill>
                  <a:srgbClr val="FFFF00"/>
                </a:solidFill>
              </a:rPr>
              <a:t>Zorg bij flats voor een hoog belichtingsniveau maar overtuig je ervan dat er geen clipping optreedt.</a:t>
            </a:r>
          </a:p>
          <a:p>
            <a:r>
              <a:rPr lang="nl-NL" sz="1400" dirty="0">
                <a:solidFill>
                  <a:srgbClr val="FFFF00"/>
                </a:solidFill>
              </a:rPr>
              <a:t>Door de soms relatief hoge bias van sommige camera’s is het aan te bevelen de bias bij de flat-correctie mee te nemen.</a:t>
            </a:r>
          </a:p>
          <a:p>
            <a:pPr lvl="0"/>
            <a:r>
              <a:rPr lang="nl-NL" sz="1400" dirty="0">
                <a:solidFill>
                  <a:srgbClr val="FFFF00"/>
                </a:solidFill>
              </a:rPr>
              <a:t>Het gebruik van flat-</a:t>
            </a:r>
            <a:r>
              <a:rPr lang="nl-NL" sz="1400" dirty="0" err="1">
                <a:solidFill>
                  <a:srgbClr val="FFFF00"/>
                </a:solidFill>
              </a:rPr>
              <a:t>darks</a:t>
            </a:r>
            <a:r>
              <a:rPr lang="nl-NL" sz="1400" dirty="0">
                <a:solidFill>
                  <a:srgbClr val="FFFF00"/>
                </a:solidFill>
              </a:rPr>
              <a:t> is door de lage donkerstroom bij de huidige camera’s niet zinvol.</a:t>
            </a:r>
          </a:p>
          <a:p>
            <a:r>
              <a:rPr lang="nl-NL" sz="600" dirty="0">
                <a:solidFill>
                  <a:srgbClr val="FFFF00"/>
                </a:solidFill>
              </a:rPr>
              <a:t> </a:t>
            </a:r>
          </a:p>
          <a:p>
            <a:endParaRPr lang="nl-NL" sz="600" dirty="0">
              <a:solidFill>
                <a:srgbClr val="FFFF00"/>
              </a:solidFill>
            </a:endParaRPr>
          </a:p>
          <a:p>
            <a:r>
              <a:rPr lang="nl-NL" sz="1400" dirty="0">
                <a:solidFill>
                  <a:srgbClr val="FFFF00"/>
                </a:solidFill>
              </a:rPr>
              <a:t>Voor een goede </a:t>
            </a:r>
            <a:r>
              <a:rPr lang="nl-NL" sz="1400" dirty="0" err="1">
                <a:solidFill>
                  <a:srgbClr val="FFFF00"/>
                </a:solidFill>
              </a:rPr>
              <a:t>dark-subtractie</a:t>
            </a:r>
            <a:r>
              <a:rPr lang="nl-NL" sz="1400" dirty="0">
                <a:solidFill>
                  <a:srgbClr val="FFFF00"/>
                </a:solidFill>
              </a:rPr>
              <a:t> moet het temperatuurverschil tussen de </a:t>
            </a:r>
            <a:r>
              <a:rPr lang="nl-NL" sz="1400" dirty="0" err="1">
                <a:solidFill>
                  <a:srgbClr val="FFFF00"/>
                </a:solidFill>
              </a:rPr>
              <a:t>lights</a:t>
            </a:r>
            <a:r>
              <a:rPr lang="nl-NL" sz="1400" dirty="0">
                <a:solidFill>
                  <a:srgbClr val="FFFF00"/>
                </a:solidFill>
              </a:rPr>
              <a:t> en </a:t>
            </a:r>
            <a:r>
              <a:rPr lang="nl-NL" sz="1400" dirty="0" err="1">
                <a:solidFill>
                  <a:srgbClr val="FFFF00"/>
                </a:solidFill>
              </a:rPr>
              <a:t>darks</a:t>
            </a:r>
            <a:r>
              <a:rPr lang="nl-NL" sz="1400" dirty="0">
                <a:solidFill>
                  <a:srgbClr val="FFFF00"/>
                </a:solidFill>
              </a:rPr>
              <a:t> klein zijn.</a:t>
            </a:r>
          </a:p>
          <a:p>
            <a:r>
              <a:rPr lang="nl-NL" sz="1400" dirty="0">
                <a:solidFill>
                  <a:srgbClr val="FFFF00"/>
                </a:solidFill>
              </a:rPr>
              <a:t>Bij de camera’s met (instelbare) koeling is dit niet moeilijk maar bij een DSLR vraagt dat speciale aandacht.</a:t>
            </a:r>
          </a:p>
          <a:p>
            <a:r>
              <a:rPr lang="nl-NL" sz="600" dirty="0">
                <a:solidFill>
                  <a:srgbClr val="FFFF00"/>
                </a:solidFill>
              </a:rPr>
              <a:t> </a:t>
            </a:r>
          </a:p>
          <a:p>
            <a:pPr lvl="0"/>
            <a:r>
              <a:rPr lang="nl-NL" sz="1400" dirty="0">
                <a:solidFill>
                  <a:srgbClr val="FFFF00"/>
                </a:solidFill>
              </a:rPr>
              <a:t>Bij de </a:t>
            </a:r>
            <a:r>
              <a:rPr lang="nl-NL" sz="1400" dirty="0" err="1">
                <a:solidFill>
                  <a:srgbClr val="FFFF00"/>
                </a:solidFill>
              </a:rPr>
              <a:t>dark-subtractie</a:t>
            </a:r>
            <a:r>
              <a:rPr lang="nl-NL" sz="1400" dirty="0">
                <a:solidFill>
                  <a:srgbClr val="FFFF00"/>
                </a:solidFill>
              </a:rPr>
              <a:t> is het gebruiken van de bias niet nodig want die is al in de </a:t>
            </a:r>
            <a:r>
              <a:rPr lang="nl-NL" sz="1400" dirty="0" err="1">
                <a:solidFill>
                  <a:srgbClr val="FFFF00"/>
                </a:solidFill>
              </a:rPr>
              <a:t>darks</a:t>
            </a:r>
            <a:r>
              <a:rPr lang="nl-NL" sz="1400" dirty="0">
                <a:solidFill>
                  <a:srgbClr val="FFFF00"/>
                </a:solidFill>
              </a:rPr>
              <a:t> opgenomen.</a:t>
            </a:r>
          </a:p>
          <a:p>
            <a:pPr lvl="0"/>
            <a:endParaRPr lang="nl-NL" sz="1400" dirty="0">
              <a:solidFill>
                <a:srgbClr val="FFFF00"/>
              </a:solidFill>
            </a:endParaRPr>
          </a:p>
          <a:p>
            <a:r>
              <a:rPr lang="nl-NL" sz="1400" dirty="0">
                <a:solidFill>
                  <a:srgbClr val="FFFF00"/>
                </a:solidFill>
              </a:rPr>
              <a:t>Het aanmaken van een bibliotheek van </a:t>
            </a:r>
            <a:r>
              <a:rPr lang="nl-NL" sz="1400" dirty="0" err="1">
                <a:solidFill>
                  <a:srgbClr val="FFFF00"/>
                </a:solidFill>
              </a:rPr>
              <a:t>masterdarks</a:t>
            </a:r>
            <a:r>
              <a:rPr lang="nl-NL" sz="1400" dirty="0">
                <a:solidFill>
                  <a:srgbClr val="FFFF00"/>
                </a:solidFill>
              </a:rPr>
              <a:t> van bepaalde temperatuur en belichting is bij een gekoelde camera goed te doen en verdient aanbeveling boven de optie van </a:t>
            </a:r>
            <a:r>
              <a:rPr lang="nl-NL" sz="1400" dirty="0" err="1">
                <a:solidFill>
                  <a:srgbClr val="FFFF00"/>
                </a:solidFill>
              </a:rPr>
              <a:t>dark-scaling</a:t>
            </a:r>
            <a:r>
              <a:rPr lang="nl-NL" sz="1400" dirty="0">
                <a:solidFill>
                  <a:srgbClr val="FFFF00"/>
                </a:solidFill>
              </a:rPr>
              <a:t>. </a:t>
            </a:r>
          </a:p>
          <a:p>
            <a:endParaRPr lang="nl-NL" sz="1400" dirty="0">
              <a:solidFill>
                <a:srgbClr val="FFFF00"/>
              </a:solidFill>
            </a:endParaRPr>
          </a:p>
        </p:txBody>
      </p:sp>
    </p:spTree>
    <p:extLst>
      <p:ext uri="{BB962C8B-B14F-4D97-AF65-F5344CB8AC3E}">
        <p14:creationId xmlns:p14="http://schemas.microsoft.com/office/powerpoint/2010/main" val="203772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89694" y="-14114"/>
            <a:ext cx="8352928" cy="6678751"/>
          </a:xfrm>
          <a:prstGeom prst="rect">
            <a:avLst/>
          </a:prstGeom>
          <a:noFill/>
        </p:spPr>
        <p:txBody>
          <a:bodyPr wrap="square" rtlCol="0">
            <a:spAutoFit/>
          </a:bodyPr>
          <a:lstStyle/>
          <a:p>
            <a:pPr lvl="0" algn="ctr"/>
            <a:r>
              <a:rPr lang="nl-NL" sz="2800" dirty="0">
                <a:solidFill>
                  <a:srgbClr val="92D050"/>
                </a:solidFill>
              </a:rPr>
              <a:t>Conclusie</a:t>
            </a:r>
          </a:p>
          <a:p>
            <a:pPr lvl="0"/>
            <a:endParaRPr lang="nl-NL" sz="1400" dirty="0">
              <a:solidFill>
                <a:srgbClr val="FFFF00"/>
              </a:solidFill>
            </a:endParaRPr>
          </a:p>
          <a:p>
            <a:pPr lvl="0"/>
            <a:endParaRPr lang="nl-NL" sz="1400" dirty="0">
              <a:solidFill>
                <a:srgbClr val="FFFF00"/>
              </a:solidFill>
            </a:endParaRPr>
          </a:p>
          <a:p>
            <a:pPr lvl="0"/>
            <a:endParaRPr lang="nl-NL" sz="1400" dirty="0">
              <a:solidFill>
                <a:srgbClr val="FFFF00"/>
              </a:solidFill>
            </a:endParaRPr>
          </a:p>
          <a:p>
            <a:pPr lvl="0"/>
            <a:r>
              <a:rPr lang="nl-NL" sz="1400" dirty="0">
                <a:solidFill>
                  <a:srgbClr val="FFFF00"/>
                </a:solidFill>
              </a:rPr>
              <a:t>De kalibratie is maar een van de factoren die de uiteindelijke kwaliteit van een opname bepalen.</a:t>
            </a:r>
          </a:p>
          <a:p>
            <a:pPr lvl="0"/>
            <a:r>
              <a:rPr lang="nl-NL" sz="1400" dirty="0">
                <a:solidFill>
                  <a:srgbClr val="FFFF00"/>
                </a:solidFill>
              </a:rPr>
              <a:t>Hierdoor is het de vraag hoe deze uitkomsten in de huidige praktijk moeten worden gewogen.</a:t>
            </a:r>
          </a:p>
          <a:p>
            <a:pPr lvl="0"/>
            <a:endParaRPr lang="nl-NL" sz="1400" dirty="0">
              <a:solidFill>
                <a:srgbClr val="FFFF00"/>
              </a:solidFill>
            </a:endParaRPr>
          </a:p>
          <a:p>
            <a:pPr lvl="0"/>
            <a:endParaRPr lang="nl-NL" sz="1400" dirty="0">
              <a:solidFill>
                <a:srgbClr val="FFFF00"/>
              </a:solidFill>
            </a:endParaRPr>
          </a:p>
          <a:p>
            <a:pPr lvl="0"/>
            <a:r>
              <a:rPr lang="nl-NL" sz="1400" dirty="0">
                <a:solidFill>
                  <a:srgbClr val="FFFF00"/>
                </a:solidFill>
              </a:rPr>
              <a:t>Zo blijft de vraag open of door de tegenwoordige lage donkerstroom een aangepaste werkwijze zoals b.v. het toepassen van dithering zodat de </a:t>
            </a:r>
            <a:r>
              <a:rPr lang="nl-NL" sz="1400" dirty="0" err="1">
                <a:solidFill>
                  <a:srgbClr val="FFFF00"/>
                </a:solidFill>
              </a:rPr>
              <a:t>darksubtractie</a:t>
            </a:r>
            <a:r>
              <a:rPr lang="nl-NL" sz="1400" dirty="0">
                <a:solidFill>
                  <a:srgbClr val="FFFF00"/>
                </a:solidFill>
              </a:rPr>
              <a:t> achterwege kan blijven?</a:t>
            </a:r>
          </a:p>
          <a:p>
            <a:pPr lvl="0"/>
            <a:r>
              <a:rPr lang="nl-NL" sz="600" dirty="0">
                <a:solidFill>
                  <a:srgbClr val="FFFF00"/>
                </a:solidFill>
              </a:rPr>
              <a:t> </a:t>
            </a:r>
          </a:p>
          <a:p>
            <a:pPr lvl="0"/>
            <a:r>
              <a:rPr lang="nl-NL" sz="1400" dirty="0">
                <a:solidFill>
                  <a:srgbClr val="FFFF00"/>
                </a:solidFill>
              </a:rPr>
              <a:t>Dit is vooral bij een DSLR aan de orde omdat de spreiding bij de </a:t>
            </a:r>
            <a:r>
              <a:rPr lang="nl-NL" sz="1400" dirty="0" err="1">
                <a:solidFill>
                  <a:srgbClr val="FFFF00"/>
                </a:solidFill>
              </a:rPr>
              <a:t>darks</a:t>
            </a:r>
            <a:r>
              <a:rPr lang="nl-NL" sz="1400" dirty="0">
                <a:solidFill>
                  <a:srgbClr val="FFFF00"/>
                </a:solidFill>
              </a:rPr>
              <a:t> relatief groot is en de temperatuurfactor veel moeilijker te beheersen is dan bij een gekoelde camera.</a:t>
            </a:r>
          </a:p>
          <a:p>
            <a:pPr lvl="0"/>
            <a:endParaRPr lang="nl-NL" sz="1400" dirty="0">
              <a:solidFill>
                <a:srgbClr val="FFFF00"/>
              </a:solidFill>
            </a:endParaRPr>
          </a:p>
          <a:p>
            <a:pPr lvl="0"/>
            <a:r>
              <a:rPr lang="nl-NL" sz="1400" dirty="0">
                <a:solidFill>
                  <a:srgbClr val="FFFF00"/>
                </a:solidFill>
              </a:rPr>
              <a:t>Ook is het interessant de mogelijkheden van de  </a:t>
            </a:r>
            <a:r>
              <a:rPr lang="nl-NL" sz="1400" dirty="0" err="1">
                <a:solidFill>
                  <a:srgbClr val="FFFF00"/>
                </a:solidFill>
              </a:rPr>
              <a:t>BadPixelMap</a:t>
            </a:r>
            <a:r>
              <a:rPr lang="nl-NL" sz="1400" dirty="0">
                <a:solidFill>
                  <a:srgbClr val="FFFF00"/>
                </a:solidFill>
              </a:rPr>
              <a:t> procedure te onderzoeken.</a:t>
            </a:r>
          </a:p>
          <a:p>
            <a:pPr lvl="0"/>
            <a:endParaRPr lang="nl-NL" sz="1400" dirty="0">
              <a:solidFill>
                <a:srgbClr val="FFFF00"/>
              </a:solidFill>
            </a:endParaRPr>
          </a:p>
          <a:p>
            <a:pPr lvl="0"/>
            <a:endParaRPr lang="nl-NL" sz="1400" dirty="0">
              <a:solidFill>
                <a:srgbClr val="FFFF00"/>
              </a:solidFill>
            </a:endParaRPr>
          </a:p>
          <a:p>
            <a:pPr lvl="0"/>
            <a:r>
              <a:rPr lang="nl-NL" sz="1400" dirty="0">
                <a:solidFill>
                  <a:srgbClr val="FFFF00"/>
                </a:solidFill>
              </a:rPr>
              <a:t>Het is daarom niet verkeerd om in de praktijk met je camera te blijven experimenteren. </a:t>
            </a:r>
          </a:p>
          <a:p>
            <a:pPr lvl="0"/>
            <a:endParaRPr lang="nl-NL" dirty="0">
              <a:solidFill>
                <a:srgbClr val="FFFF00"/>
              </a:solidFill>
            </a:endParaRPr>
          </a:p>
          <a:p>
            <a:pPr lvl="0"/>
            <a:endParaRPr lang="nl-NL" dirty="0">
              <a:solidFill>
                <a:srgbClr val="FFFF00"/>
              </a:solidFill>
            </a:endParaRPr>
          </a:p>
          <a:p>
            <a:pPr lvl="0"/>
            <a:endParaRPr lang="nl-NL" dirty="0">
              <a:solidFill>
                <a:srgbClr val="FFFF00"/>
              </a:solidFill>
            </a:endParaRPr>
          </a:p>
          <a:p>
            <a:pPr lvl="0"/>
            <a:endParaRPr lang="nl-NL" dirty="0">
              <a:solidFill>
                <a:srgbClr val="FFFF00"/>
              </a:solidFill>
            </a:endParaRPr>
          </a:p>
          <a:p>
            <a:pPr lvl="0" algn="ctr"/>
            <a:endParaRPr lang="nl-NL" sz="2800" dirty="0">
              <a:solidFill>
                <a:srgbClr val="92D050"/>
              </a:solidFill>
            </a:endParaRPr>
          </a:p>
          <a:p>
            <a:pPr lvl="0" algn="ctr"/>
            <a:endParaRPr lang="nl-NL" sz="2800" dirty="0">
              <a:solidFill>
                <a:srgbClr val="92D050"/>
              </a:solidFill>
            </a:endParaRPr>
          </a:p>
          <a:p>
            <a:pPr lvl="0" algn="ctr"/>
            <a:endParaRPr lang="nl-NL" sz="2800" dirty="0">
              <a:solidFill>
                <a:srgbClr val="92D050"/>
              </a:solidFill>
            </a:endParaRPr>
          </a:p>
        </p:txBody>
      </p:sp>
    </p:spTree>
    <p:extLst>
      <p:ext uri="{BB962C8B-B14F-4D97-AF65-F5344CB8AC3E}">
        <p14:creationId xmlns:p14="http://schemas.microsoft.com/office/powerpoint/2010/main" val="139764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113429" y="1419622"/>
            <a:ext cx="5149167" cy="584775"/>
          </a:xfrm>
          <a:prstGeom prst="rect">
            <a:avLst/>
          </a:prstGeom>
          <a:noFill/>
        </p:spPr>
        <p:txBody>
          <a:bodyPr wrap="none" rtlCol="0">
            <a:spAutoFit/>
          </a:bodyPr>
          <a:lstStyle/>
          <a:p>
            <a:pPr algn="ctr"/>
            <a:r>
              <a:rPr lang="nl-NL" sz="3200" dirty="0">
                <a:solidFill>
                  <a:srgbClr val="FFFF00"/>
                </a:solidFill>
              </a:rPr>
              <a:t>Bedankt voor uw aandacht.</a:t>
            </a:r>
          </a:p>
        </p:txBody>
      </p:sp>
    </p:spTree>
    <p:extLst>
      <p:ext uri="{BB962C8B-B14F-4D97-AF65-F5344CB8AC3E}">
        <p14:creationId xmlns:p14="http://schemas.microsoft.com/office/powerpoint/2010/main" val="2662464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611560" y="51470"/>
            <a:ext cx="7992888" cy="1261884"/>
          </a:xfrm>
          <a:prstGeom prst="rect">
            <a:avLst/>
          </a:prstGeom>
          <a:noFill/>
        </p:spPr>
        <p:txBody>
          <a:bodyPr wrap="square" rtlCol="0">
            <a:spAutoFit/>
          </a:bodyPr>
          <a:lstStyle/>
          <a:p>
            <a:r>
              <a:rPr lang="nl-NL" sz="1400" dirty="0">
                <a:solidFill>
                  <a:srgbClr val="FFFF00"/>
                </a:solidFill>
              </a:rPr>
              <a:t>Toelichting analyse van de </a:t>
            </a:r>
            <a:r>
              <a:rPr lang="nl-NL" sz="1400" dirty="0" err="1">
                <a:solidFill>
                  <a:srgbClr val="FFFF00"/>
                </a:solidFill>
              </a:rPr>
              <a:t>ADUwaarden</a:t>
            </a:r>
            <a:r>
              <a:rPr lang="nl-NL" sz="1400" dirty="0">
                <a:solidFill>
                  <a:srgbClr val="FFFF00"/>
                </a:solidFill>
              </a:rPr>
              <a:t> van een frame.</a:t>
            </a:r>
          </a:p>
          <a:p>
            <a:endParaRPr lang="nl-NL" sz="1400" dirty="0">
              <a:solidFill>
                <a:srgbClr val="FFFF00"/>
              </a:solidFill>
            </a:endParaRPr>
          </a:p>
          <a:p>
            <a:r>
              <a:rPr lang="nl-NL" sz="1400" dirty="0">
                <a:solidFill>
                  <a:srgbClr val="FFFF00"/>
                </a:solidFill>
              </a:rPr>
              <a:t>Als we een opname waarvan de verwachting is dat alle pixels eenzelfde </a:t>
            </a:r>
            <a:r>
              <a:rPr lang="nl-NL" sz="1400" dirty="0" err="1">
                <a:solidFill>
                  <a:srgbClr val="FFFF00"/>
                </a:solidFill>
              </a:rPr>
              <a:t>ADUwaarde</a:t>
            </a:r>
            <a:r>
              <a:rPr lang="nl-NL" sz="1400" dirty="0">
                <a:solidFill>
                  <a:srgbClr val="FFFF00"/>
                </a:solidFill>
              </a:rPr>
              <a:t> hebben gaan analyseren krijgen we te maken met begrippen uit de statistiek zoals b.v. gemiddelde, mediaan en standaarddeviatie.</a:t>
            </a:r>
          </a:p>
          <a:p>
            <a:r>
              <a:rPr lang="nl-NL" sz="600" dirty="0">
                <a:solidFill>
                  <a:srgbClr val="FFFF00"/>
                </a:solidFill>
              </a:rPr>
              <a:t> </a:t>
            </a:r>
          </a:p>
        </p:txBody>
      </p:sp>
      <p:sp>
        <p:nvSpPr>
          <p:cNvPr id="2" name="Rechthoek 1"/>
          <p:cNvSpPr/>
          <p:nvPr/>
        </p:nvSpPr>
        <p:spPr>
          <a:xfrm>
            <a:off x="622970" y="1313354"/>
            <a:ext cx="8064896" cy="2000548"/>
          </a:xfrm>
          <a:prstGeom prst="rect">
            <a:avLst/>
          </a:prstGeom>
        </p:spPr>
        <p:txBody>
          <a:bodyPr wrap="square">
            <a:spAutoFit/>
          </a:bodyPr>
          <a:lstStyle/>
          <a:p>
            <a:pPr lvl="0"/>
            <a:r>
              <a:rPr lang="nl-NL" sz="1400" dirty="0">
                <a:solidFill>
                  <a:srgbClr val="FFFF00"/>
                </a:solidFill>
              </a:rPr>
              <a:t>Het </a:t>
            </a:r>
            <a:r>
              <a:rPr lang="nl-NL" sz="1400" b="1" dirty="0">
                <a:solidFill>
                  <a:srgbClr val="FFFF00"/>
                </a:solidFill>
              </a:rPr>
              <a:t>gemiddelde</a:t>
            </a:r>
            <a:r>
              <a:rPr lang="nl-NL" sz="1400" dirty="0">
                <a:solidFill>
                  <a:srgbClr val="FFFF00"/>
                </a:solidFill>
              </a:rPr>
              <a:t> is wat het zegt namelijk de som van alle waarden gedeeld door het aantal.</a:t>
            </a:r>
          </a:p>
          <a:p>
            <a:pPr lvl="0"/>
            <a:r>
              <a:rPr lang="nl-NL" sz="600" dirty="0">
                <a:solidFill>
                  <a:srgbClr val="FFFF00"/>
                </a:solidFill>
              </a:rPr>
              <a:t> </a:t>
            </a:r>
          </a:p>
          <a:p>
            <a:pPr lvl="0"/>
            <a:r>
              <a:rPr lang="nl-NL" sz="1400" dirty="0">
                <a:solidFill>
                  <a:srgbClr val="FFFF00"/>
                </a:solidFill>
              </a:rPr>
              <a:t>De </a:t>
            </a:r>
            <a:r>
              <a:rPr lang="nl-NL" sz="1400" b="1" dirty="0">
                <a:solidFill>
                  <a:srgbClr val="FFFF00"/>
                </a:solidFill>
              </a:rPr>
              <a:t>mediaan</a:t>
            </a:r>
            <a:r>
              <a:rPr lang="nl-NL" sz="1400" dirty="0">
                <a:solidFill>
                  <a:srgbClr val="FFFF00"/>
                </a:solidFill>
              </a:rPr>
              <a:t> is de waarde in het midden van de reeks van alle waarden die op grootte zijn gerangschikt.</a:t>
            </a:r>
          </a:p>
          <a:p>
            <a:pPr lvl="0"/>
            <a:endParaRPr lang="nl-NL" sz="600" dirty="0">
              <a:solidFill>
                <a:srgbClr val="FFFF00"/>
              </a:solidFill>
            </a:endParaRPr>
          </a:p>
          <a:p>
            <a:pPr lvl="0"/>
            <a:r>
              <a:rPr lang="nl-NL" sz="1400" dirty="0">
                <a:solidFill>
                  <a:srgbClr val="FFFF00"/>
                </a:solidFill>
              </a:rPr>
              <a:t>De </a:t>
            </a:r>
            <a:r>
              <a:rPr lang="nl-NL" sz="1400" b="1" dirty="0">
                <a:solidFill>
                  <a:srgbClr val="FFFF00"/>
                </a:solidFill>
              </a:rPr>
              <a:t>standaarddeviatie </a:t>
            </a:r>
            <a:r>
              <a:rPr lang="nl-NL" sz="1400" dirty="0">
                <a:solidFill>
                  <a:srgbClr val="FFFF00"/>
                </a:solidFill>
              </a:rPr>
              <a:t>is een maat voor de spreiding van de waarden t.o.v. het gemiddelde.</a:t>
            </a:r>
          </a:p>
          <a:p>
            <a:pPr lvl="0"/>
            <a:r>
              <a:rPr lang="nl-NL" sz="1400" dirty="0">
                <a:solidFill>
                  <a:srgbClr val="FFFF00"/>
                </a:solidFill>
              </a:rPr>
              <a:t>De betekenis van standaarddeviatie is als volgt. </a:t>
            </a:r>
          </a:p>
          <a:p>
            <a:pPr lvl="0"/>
            <a:r>
              <a:rPr lang="nl-NL" sz="1400" dirty="0">
                <a:solidFill>
                  <a:srgbClr val="FFFF00"/>
                </a:solidFill>
              </a:rPr>
              <a:t>68% van waarden zullen niet meer dan de standaarddeviatie van het gemiddelde afwijken.</a:t>
            </a:r>
          </a:p>
          <a:p>
            <a:pPr lvl="0"/>
            <a:r>
              <a:rPr lang="nl-NL" sz="1400" dirty="0">
                <a:solidFill>
                  <a:srgbClr val="FFFF00"/>
                </a:solidFill>
              </a:rPr>
              <a:t>95% van de waarden zullen niet meer dan 2 x de standaardafwijking van het gemiddelde afwijken </a:t>
            </a:r>
          </a:p>
          <a:p>
            <a:pPr lvl="0"/>
            <a:r>
              <a:rPr lang="nl-NL" sz="1400" dirty="0">
                <a:solidFill>
                  <a:srgbClr val="FFFF00"/>
                </a:solidFill>
              </a:rPr>
              <a:t>99.7% van de waarden zullen niet meer dan 3 x de standaardafwijking van het gemiddelde afwijken.</a:t>
            </a:r>
          </a:p>
        </p:txBody>
      </p:sp>
      <p:sp>
        <p:nvSpPr>
          <p:cNvPr id="4" name="Rechthoek 3"/>
          <p:cNvSpPr/>
          <p:nvPr/>
        </p:nvSpPr>
        <p:spPr>
          <a:xfrm>
            <a:off x="622970" y="3219822"/>
            <a:ext cx="8076306" cy="1754326"/>
          </a:xfrm>
          <a:prstGeom prst="rect">
            <a:avLst/>
          </a:prstGeom>
        </p:spPr>
        <p:txBody>
          <a:bodyPr wrap="square">
            <a:spAutoFit/>
          </a:bodyPr>
          <a:lstStyle/>
          <a:p>
            <a:pPr lvl="0"/>
            <a:endParaRPr lang="nl-NL" sz="600" dirty="0">
              <a:solidFill>
                <a:srgbClr val="FFFF00"/>
              </a:solidFill>
            </a:endParaRPr>
          </a:p>
          <a:p>
            <a:pPr lvl="0"/>
            <a:r>
              <a:rPr lang="nl-NL" sz="1400" b="1" dirty="0">
                <a:solidFill>
                  <a:srgbClr val="FFFF00"/>
                </a:solidFill>
              </a:rPr>
              <a:t>Let wel; </a:t>
            </a:r>
            <a:r>
              <a:rPr lang="nl-NL" sz="1400" dirty="0">
                <a:solidFill>
                  <a:srgbClr val="FFFF00"/>
                </a:solidFill>
              </a:rPr>
              <a:t>deze wetmatigheden zijn alleen van toepassing als het een zgn. normale verdeling betreft.</a:t>
            </a:r>
          </a:p>
          <a:p>
            <a:pPr lvl="0"/>
            <a:r>
              <a:rPr lang="nl-NL" sz="1400" dirty="0">
                <a:solidFill>
                  <a:srgbClr val="FFFF00"/>
                </a:solidFill>
              </a:rPr>
              <a:t>Daarmee wordt bedoeld dat de kans van een afwijking t.o.v. het gemiddelde naar boven even groot is als naar beneden.</a:t>
            </a:r>
          </a:p>
          <a:p>
            <a:pPr lvl="0"/>
            <a:r>
              <a:rPr lang="nl-NL" sz="600" dirty="0">
                <a:solidFill>
                  <a:srgbClr val="FFFF00"/>
                </a:solidFill>
              </a:rPr>
              <a:t> </a:t>
            </a:r>
          </a:p>
          <a:p>
            <a:pPr lvl="0"/>
            <a:r>
              <a:rPr lang="nl-NL" sz="1400" dirty="0">
                <a:solidFill>
                  <a:srgbClr val="FFFF00"/>
                </a:solidFill>
              </a:rPr>
              <a:t>Bij een normale verdeling zal er een klein verschil zijn tussen het gemiddelde en de mediaan en de standaarddeviatie moet beduidend kleiner zijn dan het gemiddelde.</a:t>
            </a:r>
          </a:p>
          <a:p>
            <a:pPr lvl="0"/>
            <a:endParaRPr lang="nl-NL" sz="1400" dirty="0">
              <a:solidFill>
                <a:srgbClr val="FFFF00"/>
              </a:solidFill>
            </a:endParaRPr>
          </a:p>
          <a:p>
            <a:pPr lvl="0"/>
            <a:r>
              <a:rPr lang="nl-NL" sz="1200" dirty="0">
                <a:solidFill>
                  <a:srgbClr val="FFFF00"/>
                </a:solidFill>
              </a:rPr>
              <a:t>( Veel van de natuurlijke processen waarbij variatie optreedt gedragen zich als een normale verdeling ).</a:t>
            </a:r>
          </a:p>
        </p:txBody>
      </p:sp>
    </p:spTree>
    <p:extLst>
      <p:ext uri="{BB962C8B-B14F-4D97-AF65-F5344CB8AC3E}">
        <p14:creationId xmlns:p14="http://schemas.microsoft.com/office/powerpoint/2010/main" val="368454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23421"/>
            <a:ext cx="6516173" cy="2611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6551712" y="1707654"/>
            <a:ext cx="2592288" cy="3754874"/>
          </a:xfrm>
          <a:prstGeom prst="rect">
            <a:avLst/>
          </a:prstGeom>
          <a:noFill/>
        </p:spPr>
        <p:txBody>
          <a:bodyPr wrap="square" rtlCol="0">
            <a:spAutoFit/>
          </a:bodyPr>
          <a:lstStyle/>
          <a:p>
            <a:r>
              <a:rPr lang="nl-NL" sz="1400" dirty="0">
                <a:solidFill>
                  <a:srgbClr val="FFFF00"/>
                </a:solidFill>
              </a:rPr>
              <a:t>Om die storende factor weg te werken is een 50 pixels grote </a:t>
            </a:r>
            <a:r>
              <a:rPr lang="nl-NL" sz="1400" dirty="0" err="1">
                <a:solidFill>
                  <a:srgbClr val="FFFF00"/>
                </a:solidFill>
              </a:rPr>
              <a:t>blur</a:t>
            </a:r>
            <a:r>
              <a:rPr lang="nl-NL" sz="1400" dirty="0">
                <a:solidFill>
                  <a:srgbClr val="FFFF00"/>
                </a:solidFill>
              </a:rPr>
              <a:t> toegepast.</a:t>
            </a:r>
          </a:p>
          <a:p>
            <a:endParaRPr lang="nl-NL" sz="1400" dirty="0">
              <a:solidFill>
                <a:srgbClr val="FFFF00"/>
              </a:solidFill>
            </a:endParaRPr>
          </a:p>
          <a:p>
            <a:r>
              <a:rPr lang="nl-NL" sz="1400" dirty="0">
                <a:solidFill>
                  <a:srgbClr val="FFFF00"/>
                </a:solidFill>
              </a:rPr>
              <a:t>In het kader van dit onderzoek is dat geoorloofd maar in de gewone praktijk geeft dat problemen.</a:t>
            </a:r>
          </a:p>
          <a:p>
            <a:r>
              <a:rPr lang="nl-NL" sz="1400" dirty="0">
                <a:solidFill>
                  <a:srgbClr val="FFFF00"/>
                </a:solidFill>
              </a:rPr>
              <a:t>Dit omdat dan de correctie voor vuiltjes e.d. (donuts) door deze uitmiddeling grotendeels verloren gaat zoals op de details hiernaast van de niet en wel </a:t>
            </a:r>
            <a:r>
              <a:rPr lang="nl-NL" sz="1400" dirty="0" err="1">
                <a:solidFill>
                  <a:srgbClr val="FFFF00"/>
                </a:solidFill>
              </a:rPr>
              <a:t>geblurde</a:t>
            </a:r>
            <a:r>
              <a:rPr lang="nl-NL" sz="1400" dirty="0">
                <a:solidFill>
                  <a:srgbClr val="FFFF00"/>
                </a:solidFill>
              </a:rPr>
              <a:t> master laat zien.</a:t>
            </a:r>
          </a:p>
          <a:p>
            <a:endParaRPr lang="nl-NL" sz="1400" dirty="0"/>
          </a:p>
          <a:p>
            <a:endParaRPr lang="nl-NL" sz="1400" dirty="0"/>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505"/>
            <a:ext cx="6463432" cy="2562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3811" y="1247971"/>
            <a:ext cx="2520280" cy="1237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6516216" y="51470"/>
            <a:ext cx="2304256" cy="1600438"/>
          </a:xfrm>
          <a:prstGeom prst="rect">
            <a:avLst/>
          </a:prstGeom>
          <a:noFill/>
        </p:spPr>
        <p:txBody>
          <a:bodyPr wrap="square" rtlCol="0">
            <a:spAutoFit/>
          </a:bodyPr>
          <a:lstStyle/>
          <a:p>
            <a:r>
              <a:rPr lang="nl-NL" sz="1400" dirty="0">
                <a:solidFill>
                  <a:srgbClr val="FFFF00"/>
                </a:solidFill>
              </a:rPr>
              <a:t>Ondanks dat de masterflat uit 200 frames van 100iso  bestaat is er nog steeds ruis aanwezig! </a:t>
            </a:r>
          </a:p>
          <a:p>
            <a:r>
              <a:rPr lang="nl-NL" sz="1400" dirty="0">
                <a:solidFill>
                  <a:srgbClr val="FFFF00"/>
                </a:solidFill>
              </a:rPr>
              <a:t>De oorzaak hiervan is de niet precies gelijke gevoeligheid van de pixels</a:t>
            </a:r>
          </a:p>
        </p:txBody>
      </p:sp>
    </p:spTree>
    <p:extLst>
      <p:ext uri="{BB962C8B-B14F-4D97-AF65-F5344CB8AC3E}">
        <p14:creationId xmlns:p14="http://schemas.microsoft.com/office/powerpoint/2010/main" val="162919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0"/>
            <a:ext cx="651976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6593421" y="155704"/>
            <a:ext cx="2555776" cy="1600438"/>
          </a:xfrm>
          <a:prstGeom prst="rect">
            <a:avLst/>
          </a:prstGeom>
          <a:noFill/>
        </p:spPr>
        <p:txBody>
          <a:bodyPr wrap="square" rtlCol="0">
            <a:spAutoFit/>
          </a:bodyPr>
          <a:lstStyle/>
          <a:p>
            <a:r>
              <a:rPr lang="nl-NL" sz="1400" dirty="0">
                <a:solidFill>
                  <a:srgbClr val="FFFF00"/>
                </a:solidFill>
              </a:rPr>
              <a:t>Om zicht te krijgen op de ruis na kalibratie is een </a:t>
            </a:r>
            <a:r>
              <a:rPr lang="nl-NL" sz="1400" dirty="0" err="1">
                <a:solidFill>
                  <a:srgbClr val="FFFF00"/>
                </a:solidFill>
              </a:rPr>
              <a:t>crop</a:t>
            </a:r>
            <a:r>
              <a:rPr lang="nl-NL" sz="1400" dirty="0">
                <a:solidFill>
                  <a:srgbClr val="FFFF00"/>
                </a:solidFill>
              </a:rPr>
              <a:t> uit het centrum genomen van 500 x 500 pixels en is daarvan het gemiddelde en de standaarddeviatie van de </a:t>
            </a:r>
            <a:r>
              <a:rPr lang="nl-NL" sz="1400" dirty="0" err="1">
                <a:solidFill>
                  <a:srgbClr val="FFFF00"/>
                </a:solidFill>
              </a:rPr>
              <a:t>ADUwaarden</a:t>
            </a:r>
            <a:r>
              <a:rPr lang="nl-NL" sz="1400" dirty="0">
                <a:solidFill>
                  <a:srgbClr val="FFFF00"/>
                </a:solidFill>
              </a:rPr>
              <a:t> bepaald.</a:t>
            </a:r>
          </a:p>
        </p:txBody>
      </p:sp>
      <p:sp>
        <p:nvSpPr>
          <p:cNvPr id="3" name="Rechthoek 2"/>
          <p:cNvSpPr/>
          <p:nvPr/>
        </p:nvSpPr>
        <p:spPr>
          <a:xfrm>
            <a:off x="6641976" y="1756142"/>
            <a:ext cx="2502024" cy="1815882"/>
          </a:xfrm>
          <a:prstGeom prst="rect">
            <a:avLst/>
          </a:prstGeom>
        </p:spPr>
        <p:txBody>
          <a:bodyPr wrap="square">
            <a:spAutoFit/>
          </a:bodyPr>
          <a:lstStyle/>
          <a:p>
            <a:pPr lvl="0"/>
            <a:r>
              <a:rPr lang="nl-NL" sz="1400" dirty="0">
                <a:solidFill>
                  <a:srgbClr val="FFFF00"/>
                </a:solidFill>
              </a:rPr>
              <a:t>In het voorbeeld hiernaast is de masterflat (200 frames) gekalibreerd  met eenzelfde masterflat. De gemiddelde </a:t>
            </a:r>
            <a:r>
              <a:rPr lang="nl-NL" sz="1400" dirty="0" err="1">
                <a:solidFill>
                  <a:srgbClr val="FFFF00"/>
                </a:solidFill>
              </a:rPr>
              <a:t>ADUwaarde</a:t>
            </a:r>
            <a:r>
              <a:rPr lang="nl-NL" sz="1400" dirty="0">
                <a:solidFill>
                  <a:srgbClr val="FFFF00"/>
                </a:solidFill>
              </a:rPr>
              <a:t> van deze </a:t>
            </a:r>
            <a:r>
              <a:rPr lang="nl-NL" sz="1400" dirty="0" err="1">
                <a:solidFill>
                  <a:srgbClr val="FFFF00"/>
                </a:solidFill>
              </a:rPr>
              <a:t>crop</a:t>
            </a:r>
            <a:r>
              <a:rPr lang="nl-NL" sz="1400" dirty="0">
                <a:solidFill>
                  <a:srgbClr val="FFFF00"/>
                </a:solidFill>
              </a:rPr>
              <a:t> (250000 pixels groot) is 37543  en de standaard- deviatie  91,46.</a:t>
            </a:r>
          </a:p>
        </p:txBody>
      </p:sp>
      <p:sp>
        <p:nvSpPr>
          <p:cNvPr id="4" name="Rechthoek 3"/>
          <p:cNvSpPr/>
          <p:nvPr/>
        </p:nvSpPr>
        <p:spPr>
          <a:xfrm>
            <a:off x="6697204" y="3651870"/>
            <a:ext cx="2391568" cy="1384995"/>
          </a:xfrm>
          <a:prstGeom prst="rect">
            <a:avLst/>
          </a:prstGeom>
        </p:spPr>
        <p:txBody>
          <a:bodyPr wrap="square">
            <a:spAutoFit/>
          </a:bodyPr>
          <a:lstStyle/>
          <a:p>
            <a:pPr lvl="0"/>
            <a:r>
              <a:rPr lang="nl-NL" sz="1400" dirty="0">
                <a:solidFill>
                  <a:srgbClr val="FFFF00"/>
                </a:solidFill>
              </a:rPr>
              <a:t>Uiteindelijk zijn deze waarden vastgesteld als de masterflat waarmee gekalibreerd is bestaat uit resp. 128 - 64 -32 -16 - 8 - 4  frames. </a:t>
            </a:r>
          </a:p>
        </p:txBody>
      </p:sp>
    </p:spTree>
    <p:extLst>
      <p:ext uri="{BB962C8B-B14F-4D97-AF65-F5344CB8AC3E}">
        <p14:creationId xmlns:p14="http://schemas.microsoft.com/office/powerpoint/2010/main" val="181063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Standaardontwerp">
  <a:themeElements>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Standaardontwerp">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20238</TotalTime>
  <Words>4866</Words>
  <Application>Microsoft Office PowerPoint</Application>
  <PresentationFormat>Diavoorstelling (16:9)</PresentationFormat>
  <Paragraphs>513</Paragraphs>
  <Slides>67</Slides>
  <Notes>3</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67</vt:i4>
      </vt:variant>
    </vt:vector>
  </HeadingPairs>
  <TitlesOfParts>
    <vt:vector size="70" baseType="lpstr">
      <vt:lpstr>Arial</vt:lpstr>
      <vt:lpstr>Calibri</vt:lpstr>
      <vt:lpstr>Standaardontwerp</vt:lpstr>
      <vt:lpstr>Flats, bias en darks hoe daarmee om te gaan?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De testkaart</vt:lpstr>
      <vt:lpstr>De  acht testopnamen met een belichtingsverschil van 128x die zijn geanalyseerd. </vt:lpstr>
      <vt:lpstr>PowerPoint-presentatie</vt:lpstr>
      <vt:lpstr>Ook met de Canon 6Da een zelfde test gedaan</vt:lpstr>
      <vt:lpstr>Op al deze testopnamen van de ASI1600 en de Canon 6D zijn de helderheidsverschillen van de vlakken onderling steeds gelijk. Of ze hoog of laag in het histogram zijn opgenomen heeft daarop geen enkele invloed.   Dat maakt duidelijk dat de sensoren een puur lineaire respons hebben en dat van een gebied met niet lineair gedrag geen sprake kan zijn.</vt:lpstr>
      <vt:lpstr>Nu volgen testen om de invloed van het belichtingsniveau van de flatframes op het resultaat van de flatfield kalibratie te bepalen. </vt:lpstr>
      <vt:lpstr>Er werd gestart met een flatframe met de meest ideale belichting.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Bias en darks</vt:lpstr>
      <vt:lpstr>PowerPoint-presentatie</vt:lpstr>
      <vt:lpstr>Bias en darks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Experimentele methode om het effect van de kalibratie te meten.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JacBrosens</dc:creator>
  <cp:lastModifiedBy>Jac Brosens</cp:lastModifiedBy>
  <cp:revision>691</cp:revision>
  <dcterms:created xsi:type="dcterms:W3CDTF">2016-02-22T10:53:59Z</dcterms:created>
  <dcterms:modified xsi:type="dcterms:W3CDTF">2023-02-23T19:01:53Z</dcterms:modified>
</cp:coreProperties>
</file>